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
  </p:sldMasterIdLst>
  <p:sldIdLst>
    <p:sldId id="262" r:id="rId2"/>
    <p:sldId id="457" r:id="rId3"/>
    <p:sldId id="462" r:id="rId4"/>
    <p:sldId id="468" r:id="rId5"/>
    <p:sldId id="465" r:id="rId6"/>
    <p:sldId id="466" r:id="rId7"/>
    <p:sldId id="467" r:id="rId8"/>
    <p:sldId id="463" r:id="rId9"/>
    <p:sldId id="464" r:id="rId10"/>
    <p:sldId id="469" r:id="rId11"/>
    <p:sldId id="461" r:id="rId12"/>
    <p:sldId id="32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6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1"/>
    <p:restoredTop sz="94622"/>
  </p:normalViewPr>
  <p:slideViewPr>
    <p:cSldViewPr snapToGrid="0" snapToObjects="1">
      <p:cViewPr varScale="1">
        <p:scale>
          <a:sx n="75" d="100"/>
          <a:sy n="75" d="100"/>
        </p:scale>
        <p:origin x="184" y="5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Darl">
    <p:bg>
      <p:bgPr>
        <a:solidFill>
          <a:srgbClr val="002647"/>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6DDE530-4772-A746-8C29-E590B26539C1}"/>
              </a:ext>
            </a:extLst>
          </p:cNvPr>
          <p:cNvSpPr>
            <a:spLocks noGrp="1"/>
          </p:cNvSpPr>
          <p:nvPr>
            <p:ph type="title"/>
          </p:nvPr>
        </p:nvSpPr>
        <p:spPr>
          <a:xfrm>
            <a:off x="799766" y="920269"/>
            <a:ext cx="10515600" cy="4125951"/>
          </a:xfrm>
          <a:prstGeom prst="rect">
            <a:avLst/>
          </a:prstGeom>
          <a:solidFill>
            <a:schemeClr val="bg1">
              <a:alpha val="0"/>
            </a:schemeClr>
          </a:solidFill>
        </p:spPr>
        <p:txBody>
          <a:bodyPr anchor="ctr" anchorCtr="0"/>
          <a:lstStyle>
            <a:lvl1pPr algn="ctr">
              <a:defRPr sz="6000" b="0" i="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427464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FFAE5-C766-8742-8EA3-EF6C80B637D8}"/>
              </a:ext>
            </a:extLst>
          </p:cNvPr>
          <p:cNvSpPr>
            <a:spLocks noGrp="1"/>
          </p:cNvSpPr>
          <p:nvPr>
            <p:ph type="title"/>
          </p:nvPr>
        </p:nvSpPr>
        <p:spPr>
          <a:xfrm>
            <a:off x="831850" y="1449659"/>
            <a:ext cx="10515600" cy="4125951"/>
          </a:xfrm>
          <a:prstGeom prst="rect">
            <a:avLst/>
          </a:prstGeom>
        </p:spPr>
        <p:txBody>
          <a:bodyPr anchor="ctr" anchorCtr="0"/>
          <a:lstStyle>
            <a:lvl1pPr algn="ctr">
              <a:defRPr sz="60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4941681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5B7D4-9B07-4C4D-A4C6-1C127594352D}"/>
              </a:ext>
            </a:extLst>
          </p:cNvPr>
          <p:cNvSpPr>
            <a:spLocks noGrp="1"/>
          </p:cNvSpPr>
          <p:nvPr>
            <p:ph type="title"/>
          </p:nvPr>
        </p:nvSpPr>
        <p:spPr>
          <a:xfrm>
            <a:off x="838200" y="245857"/>
            <a:ext cx="10515600" cy="749997"/>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7DC1508-29AD-644F-AF86-512749D73576}"/>
              </a:ext>
            </a:extLst>
          </p:cNvPr>
          <p:cNvSpPr>
            <a:spLocks noGrp="1"/>
          </p:cNvSpPr>
          <p:nvPr>
            <p:ph idx="1"/>
          </p:nvPr>
        </p:nvSpPr>
        <p:spPr>
          <a:xfrm>
            <a:off x="838200" y="1192697"/>
            <a:ext cx="10515600" cy="4733318"/>
          </a:xfrm>
          <a:prstGeom prst="rect">
            <a:avLst/>
          </a:prstGeom>
        </p:spPr>
        <p:txBody>
          <a:bodyPr/>
          <a:lstStyle>
            <a:lvl1pPr>
              <a:defRPr sz="3600" baseline="0"/>
            </a:lvl1pPr>
            <a:lvl2pPr>
              <a:defRPr sz="3000" baseline="0"/>
            </a:lvl2pPr>
            <a:lvl3pPr>
              <a:defRPr sz="2600" baseline="0"/>
            </a:lvl3pPr>
            <a:lvl4pPr>
              <a:defRPr sz="2400" baseline="0"/>
            </a:lvl4pPr>
            <a:lvl5pPr>
              <a:defRPr sz="240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8258976"/>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no Tit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DC1508-29AD-644F-AF86-512749D73576}"/>
              </a:ext>
            </a:extLst>
          </p:cNvPr>
          <p:cNvSpPr>
            <a:spLocks noGrp="1"/>
          </p:cNvSpPr>
          <p:nvPr>
            <p:ph idx="1"/>
          </p:nvPr>
        </p:nvSpPr>
        <p:spPr>
          <a:xfrm>
            <a:off x="838200" y="218661"/>
            <a:ext cx="10515600" cy="5672185"/>
          </a:xfrm>
          <a:prstGeom prst="rect">
            <a:avLst/>
          </a:prstGeom>
        </p:spPr>
        <p:txBody>
          <a:bodyPr/>
          <a:lstStyle>
            <a:lvl1pPr>
              <a:defRPr sz="3600" baseline="0"/>
            </a:lvl1pPr>
            <a:lvl2pPr>
              <a:defRPr sz="3000" baseline="0"/>
            </a:lvl2pPr>
            <a:lvl3pPr>
              <a:defRPr sz="2600" baseline="0"/>
            </a:lvl3pPr>
            <a:lvl4pPr>
              <a:defRPr sz="2400" baseline="0"/>
            </a:lvl4pPr>
            <a:lvl5pPr>
              <a:defRPr sz="240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8972668-9B87-8F47-88C1-EEC8D6A8E96D}"/>
              </a:ext>
            </a:extLst>
          </p:cNvPr>
          <p:cNvSpPr>
            <a:spLocks noGrp="1"/>
          </p:cNvSpPr>
          <p:nvPr>
            <p:ph type="dt" sz="half" idx="10"/>
          </p:nvPr>
        </p:nvSpPr>
        <p:spPr>
          <a:xfrm>
            <a:off x="838200" y="6356350"/>
            <a:ext cx="2743200" cy="365125"/>
          </a:xfrm>
          <a:prstGeom prst="rect">
            <a:avLst/>
          </a:prstGeom>
        </p:spPr>
        <p:txBody>
          <a:bodyPr/>
          <a:lstStyle/>
          <a:p>
            <a:fld id="{683AAC76-62B8-324E-99D6-0B7553E96005}" type="datetimeFigureOut">
              <a:rPr lang="en-US" smtClean="0"/>
              <a:t>1/6/20</a:t>
            </a:fld>
            <a:endParaRPr lang="en-US"/>
          </a:p>
        </p:txBody>
      </p:sp>
      <p:sp>
        <p:nvSpPr>
          <p:cNvPr id="5" name="Footer Placeholder 4">
            <a:extLst>
              <a:ext uri="{FF2B5EF4-FFF2-40B4-BE49-F238E27FC236}">
                <a16:creationId xmlns:a16="http://schemas.microsoft.com/office/drawing/2014/main" id="{B36C8184-8471-5F4D-845D-05B36FC7195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1F1F706-B5B2-8345-B962-ED2A1A04A44E}"/>
              </a:ext>
            </a:extLst>
          </p:cNvPr>
          <p:cNvSpPr>
            <a:spLocks noGrp="1"/>
          </p:cNvSpPr>
          <p:nvPr>
            <p:ph type="sldNum" sz="quarter" idx="12"/>
          </p:nvPr>
        </p:nvSpPr>
        <p:spPr>
          <a:xfrm>
            <a:off x="8610600" y="6356350"/>
            <a:ext cx="2743200" cy="365125"/>
          </a:xfrm>
          <a:prstGeom prst="rect">
            <a:avLst/>
          </a:prstGeom>
        </p:spPr>
        <p:txBody>
          <a:bodyPr/>
          <a:lstStyle/>
          <a:p>
            <a:fld id="{AF8264B5-2523-6A42-BD47-1080BF6D0AA4}" type="slidenum">
              <a:rPr lang="en-US" smtClean="0"/>
              <a:t>‹#›</a:t>
            </a:fld>
            <a:endParaRPr lang="en-US"/>
          </a:p>
        </p:txBody>
      </p:sp>
    </p:spTree>
    <p:extLst>
      <p:ext uri="{BB962C8B-B14F-4D97-AF65-F5344CB8AC3E}">
        <p14:creationId xmlns:p14="http://schemas.microsoft.com/office/powerpoint/2010/main" val="1998585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BD96F1-90F1-7C4C-9AF8-07AA1B5632A9}"/>
              </a:ext>
            </a:extLst>
          </p:cNvPr>
          <p:cNvSpPr>
            <a:spLocks noGrp="1"/>
          </p:cNvSpPr>
          <p:nvPr>
            <p:ph type="dt" sz="half" idx="10"/>
          </p:nvPr>
        </p:nvSpPr>
        <p:spPr>
          <a:xfrm>
            <a:off x="838200" y="6356350"/>
            <a:ext cx="2743200" cy="365125"/>
          </a:xfrm>
          <a:prstGeom prst="rect">
            <a:avLst/>
          </a:prstGeom>
        </p:spPr>
        <p:txBody>
          <a:bodyPr/>
          <a:lstStyle/>
          <a:p>
            <a:fld id="{683AAC76-62B8-324E-99D6-0B7553E96005}" type="datetimeFigureOut">
              <a:rPr lang="en-US" smtClean="0"/>
              <a:t>1/6/20</a:t>
            </a:fld>
            <a:endParaRPr lang="en-US"/>
          </a:p>
        </p:txBody>
      </p:sp>
      <p:sp>
        <p:nvSpPr>
          <p:cNvPr id="3" name="Footer Placeholder 2">
            <a:extLst>
              <a:ext uri="{FF2B5EF4-FFF2-40B4-BE49-F238E27FC236}">
                <a16:creationId xmlns:a16="http://schemas.microsoft.com/office/drawing/2014/main" id="{0ABFCCFD-0CA4-C14E-8C49-BFFC677B6D0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8A27425-DD5A-A84B-96DD-FD310A8C38A7}"/>
              </a:ext>
            </a:extLst>
          </p:cNvPr>
          <p:cNvSpPr>
            <a:spLocks noGrp="1"/>
          </p:cNvSpPr>
          <p:nvPr>
            <p:ph type="sldNum" sz="quarter" idx="12"/>
          </p:nvPr>
        </p:nvSpPr>
        <p:spPr>
          <a:xfrm>
            <a:off x="8610600" y="6356350"/>
            <a:ext cx="2743200" cy="365125"/>
          </a:xfrm>
          <a:prstGeom prst="rect">
            <a:avLst/>
          </a:prstGeom>
        </p:spPr>
        <p:txBody>
          <a:bodyPr/>
          <a:lstStyle/>
          <a:p>
            <a:fld id="{AF8264B5-2523-6A42-BD47-1080BF6D0AA4}" type="slidenum">
              <a:rPr lang="en-US" smtClean="0"/>
              <a:t>‹#›</a:t>
            </a:fld>
            <a:endParaRPr lang="en-US"/>
          </a:p>
        </p:txBody>
      </p:sp>
    </p:spTree>
    <p:extLst>
      <p:ext uri="{BB962C8B-B14F-4D97-AF65-F5344CB8AC3E}">
        <p14:creationId xmlns:p14="http://schemas.microsoft.com/office/powerpoint/2010/main" val="2985049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 Credits">
    <p:bg>
      <p:bgPr>
        <a:solidFill>
          <a:srgbClr val="002647"/>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1F8547-AA5F-9649-806C-E94966BFDFDF}"/>
              </a:ext>
            </a:extLst>
          </p:cNvPr>
          <p:cNvSpPr txBox="1"/>
          <p:nvPr/>
        </p:nvSpPr>
        <p:spPr>
          <a:xfrm>
            <a:off x="0" y="6470423"/>
            <a:ext cx="12192000" cy="230832"/>
          </a:xfrm>
          <a:prstGeom prst="rect">
            <a:avLst/>
          </a:prstGeom>
          <a:noFill/>
        </p:spPr>
        <p:txBody>
          <a:bodyPr wrap="square" rtlCol="0">
            <a:spAutoFit/>
          </a:bodyPr>
          <a:lstStyle/>
          <a:p>
            <a:pPr algn="ctr"/>
            <a:r>
              <a:rPr lang="en-US" sz="1350" baseline="30000" dirty="0">
                <a:solidFill>
                  <a:srgbClr val="B4B5B5"/>
                </a:solidFill>
                <a:latin typeface="Arial Black"/>
                <a:cs typeface="Arial Black"/>
              </a:rPr>
              <a:t>© The Regents of The University of Michigan</a:t>
            </a:r>
          </a:p>
        </p:txBody>
      </p:sp>
      <p:sp>
        <p:nvSpPr>
          <p:cNvPr id="5" name="TextBox 4">
            <a:extLst>
              <a:ext uri="{FF2B5EF4-FFF2-40B4-BE49-F238E27FC236}">
                <a16:creationId xmlns:a16="http://schemas.microsoft.com/office/drawing/2014/main" id="{F8B444CC-44D2-3644-9C4C-CE23EC4E9F76}"/>
              </a:ext>
            </a:extLst>
          </p:cNvPr>
          <p:cNvSpPr txBox="1"/>
          <p:nvPr/>
        </p:nvSpPr>
        <p:spPr>
          <a:xfrm>
            <a:off x="0" y="6064136"/>
            <a:ext cx="12192000" cy="438582"/>
          </a:xfrm>
          <a:prstGeom prst="rect">
            <a:avLst/>
          </a:prstGeom>
          <a:noFill/>
        </p:spPr>
        <p:txBody>
          <a:bodyPr wrap="square" rtlCol="0">
            <a:spAutoFit/>
          </a:bodyPr>
          <a:lstStyle/>
          <a:p>
            <a:pPr algn="ctr"/>
            <a:endParaRPr lang="en-US" sz="1350" baseline="30000" dirty="0">
              <a:solidFill>
                <a:srgbClr val="B4B5B5"/>
              </a:solidFill>
              <a:latin typeface="Arial Black"/>
              <a:cs typeface="Arial Black"/>
            </a:endParaRPr>
          </a:p>
          <a:p>
            <a:pPr algn="ctr"/>
            <a:r>
              <a:rPr lang="en-US" sz="1350" baseline="30000" dirty="0">
                <a:solidFill>
                  <a:srgbClr val="B4B5B5"/>
                </a:solidFill>
                <a:latin typeface="Arial Black"/>
                <a:cs typeface="Arial Black"/>
              </a:rPr>
              <a:t>Except where otherwise noted, this work is licensed under CC BY-NC 4.0</a:t>
            </a:r>
            <a:endParaRPr lang="en-US" sz="1350" dirty="0">
              <a:solidFill>
                <a:schemeClr val="bg1"/>
              </a:solidFill>
              <a:latin typeface="Arial Black"/>
              <a:cs typeface="Arial Black"/>
            </a:endParaRPr>
          </a:p>
        </p:txBody>
      </p:sp>
      <p:sp>
        <p:nvSpPr>
          <p:cNvPr id="10" name="TextBox 9">
            <a:extLst>
              <a:ext uri="{FF2B5EF4-FFF2-40B4-BE49-F238E27FC236}">
                <a16:creationId xmlns:a16="http://schemas.microsoft.com/office/drawing/2014/main" id="{454097A1-88AD-2E45-9354-1766A7E76222}"/>
              </a:ext>
            </a:extLst>
          </p:cNvPr>
          <p:cNvSpPr txBox="1"/>
          <p:nvPr/>
        </p:nvSpPr>
        <p:spPr>
          <a:xfrm>
            <a:off x="5884025" y="6016065"/>
            <a:ext cx="184666" cy="584776"/>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6259A6AB-BD58-F348-9CF4-346265372788}"/>
              </a:ext>
            </a:extLst>
          </p:cNvPr>
          <p:cNvSpPr txBox="1"/>
          <p:nvPr/>
        </p:nvSpPr>
        <p:spPr>
          <a:xfrm>
            <a:off x="0" y="6474370"/>
            <a:ext cx="12052092" cy="230832"/>
          </a:xfrm>
          <a:prstGeom prst="rect">
            <a:avLst/>
          </a:prstGeom>
          <a:noFill/>
        </p:spPr>
        <p:txBody>
          <a:bodyPr wrap="square" rtlCol="0">
            <a:spAutoFit/>
          </a:bodyPr>
          <a:lstStyle/>
          <a:p>
            <a:pPr algn="ctr"/>
            <a:r>
              <a:rPr lang="en-US" sz="1350" baseline="30000" dirty="0">
                <a:solidFill>
                  <a:srgbClr val="B4B5B5"/>
                </a:solidFill>
                <a:latin typeface="Arial Black"/>
                <a:cs typeface="Arial Black"/>
              </a:rPr>
              <a:t>© Faculty Presenter</a:t>
            </a:r>
          </a:p>
        </p:txBody>
      </p:sp>
      <p:pic>
        <p:nvPicPr>
          <p:cNvPr id="4" name="Picture 3">
            <a:extLst>
              <a:ext uri="{FF2B5EF4-FFF2-40B4-BE49-F238E27FC236}">
                <a16:creationId xmlns:a16="http://schemas.microsoft.com/office/drawing/2014/main" id="{6930925F-9E37-3640-BCE7-B022C9536B1B}"/>
              </a:ext>
            </a:extLst>
          </p:cNvPr>
          <p:cNvPicPr>
            <a:picLocks noChangeAspect="1"/>
          </p:cNvPicPr>
          <p:nvPr/>
        </p:nvPicPr>
        <p:blipFill>
          <a:blip r:embed="rId2"/>
          <a:stretch>
            <a:fillRect/>
          </a:stretch>
        </p:blipFill>
        <p:spPr>
          <a:xfrm>
            <a:off x="652777" y="676753"/>
            <a:ext cx="6350000" cy="685800"/>
          </a:xfrm>
          <a:prstGeom prst="rect">
            <a:avLst/>
          </a:prstGeom>
        </p:spPr>
      </p:pic>
      <p:sp>
        <p:nvSpPr>
          <p:cNvPr id="13" name="TextBox 12">
            <a:extLst>
              <a:ext uri="{FF2B5EF4-FFF2-40B4-BE49-F238E27FC236}">
                <a16:creationId xmlns:a16="http://schemas.microsoft.com/office/drawing/2014/main" id="{58EEA4B4-EA17-F541-BA34-2FAF2CBC2F70}"/>
              </a:ext>
            </a:extLst>
          </p:cNvPr>
          <p:cNvSpPr txBox="1"/>
          <p:nvPr userDrawn="1"/>
        </p:nvSpPr>
        <p:spPr>
          <a:xfrm>
            <a:off x="0" y="6470423"/>
            <a:ext cx="12192000" cy="230832"/>
          </a:xfrm>
          <a:prstGeom prst="rect">
            <a:avLst/>
          </a:prstGeom>
          <a:noFill/>
        </p:spPr>
        <p:txBody>
          <a:bodyPr wrap="square" rtlCol="0">
            <a:spAutoFit/>
          </a:bodyPr>
          <a:lstStyle/>
          <a:p>
            <a:pPr algn="ctr"/>
            <a:r>
              <a:rPr lang="en-US" sz="1350" baseline="30000" dirty="0">
                <a:solidFill>
                  <a:srgbClr val="B4B5B5"/>
                </a:solidFill>
                <a:latin typeface="Arial Black"/>
                <a:cs typeface="Arial Black"/>
              </a:rPr>
              <a:t>© The Regents of The University of Michigan</a:t>
            </a:r>
          </a:p>
        </p:txBody>
      </p:sp>
      <p:sp>
        <p:nvSpPr>
          <p:cNvPr id="15" name="TextBox 14">
            <a:extLst>
              <a:ext uri="{FF2B5EF4-FFF2-40B4-BE49-F238E27FC236}">
                <a16:creationId xmlns:a16="http://schemas.microsoft.com/office/drawing/2014/main" id="{18F6432E-095B-3A48-9DB3-4B0FC1EF3BB8}"/>
              </a:ext>
            </a:extLst>
          </p:cNvPr>
          <p:cNvSpPr txBox="1"/>
          <p:nvPr userDrawn="1"/>
        </p:nvSpPr>
        <p:spPr>
          <a:xfrm>
            <a:off x="0" y="6064136"/>
            <a:ext cx="12192000" cy="438582"/>
          </a:xfrm>
          <a:prstGeom prst="rect">
            <a:avLst/>
          </a:prstGeom>
          <a:noFill/>
        </p:spPr>
        <p:txBody>
          <a:bodyPr wrap="square" rtlCol="0">
            <a:spAutoFit/>
          </a:bodyPr>
          <a:lstStyle/>
          <a:p>
            <a:pPr algn="ctr"/>
            <a:endParaRPr lang="en-US" sz="1350" baseline="30000" dirty="0">
              <a:solidFill>
                <a:srgbClr val="B4B5B5"/>
              </a:solidFill>
              <a:latin typeface="Arial Black"/>
              <a:cs typeface="Arial Black"/>
            </a:endParaRPr>
          </a:p>
          <a:p>
            <a:pPr algn="ctr"/>
            <a:r>
              <a:rPr lang="en-US" sz="1350" baseline="30000" dirty="0">
                <a:solidFill>
                  <a:srgbClr val="B4B5B5"/>
                </a:solidFill>
                <a:latin typeface="Arial Black"/>
                <a:cs typeface="Arial Black"/>
              </a:rPr>
              <a:t>Except where otherwise noted, this work is licensed under CC BY-NC 4.0</a:t>
            </a:r>
            <a:endParaRPr lang="en-US" sz="1350" dirty="0">
              <a:solidFill>
                <a:schemeClr val="bg1"/>
              </a:solidFill>
              <a:latin typeface="Arial Black"/>
              <a:cs typeface="Arial Black"/>
            </a:endParaRPr>
          </a:p>
        </p:txBody>
      </p:sp>
      <p:sp>
        <p:nvSpPr>
          <p:cNvPr id="16" name="TextBox 15">
            <a:extLst>
              <a:ext uri="{FF2B5EF4-FFF2-40B4-BE49-F238E27FC236}">
                <a16:creationId xmlns:a16="http://schemas.microsoft.com/office/drawing/2014/main" id="{620A4B42-EF60-DE49-9B7E-FC0F505AEA3A}"/>
              </a:ext>
            </a:extLst>
          </p:cNvPr>
          <p:cNvSpPr txBox="1"/>
          <p:nvPr userDrawn="1"/>
        </p:nvSpPr>
        <p:spPr>
          <a:xfrm>
            <a:off x="5884025" y="6016065"/>
            <a:ext cx="184666" cy="584776"/>
          </a:xfrm>
          <a:prstGeom prst="rect">
            <a:avLst/>
          </a:prstGeom>
          <a:noFill/>
        </p:spPr>
        <p:txBody>
          <a:bodyPr wrap="none" rtlCol="0">
            <a:spAutoFit/>
          </a:bodyPr>
          <a:lstStyle/>
          <a:p>
            <a:endParaRPr lang="en-US" dirty="0"/>
          </a:p>
        </p:txBody>
      </p:sp>
      <p:sp>
        <p:nvSpPr>
          <p:cNvPr id="19" name="TextBox 18">
            <a:extLst>
              <a:ext uri="{FF2B5EF4-FFF2-40B4-BE49-F238E27FC236}">
                <a16:creationId xmlns:a16="http://schemas.microsoft.com/office/drawing/2014/main" id="{F7BF6A54-7C8F-B044-9C39-81E3B12BECB5}"/>
              </a:ext>
            </a:extLst>
          </p:cNvPr>
          <p:cNvSpPr txBox="1"/>
          <p:nvPr userDrawn="1"/>
        </p:nvSpPr>
        <p:spPr>
          <a:xfrm>
            <a:off x="0" y="6474370"/>
            <a:ext cx="12052092" cy="230832"/>
          </a:xfrm>
          <a:prstGeom prst="rect">
            <a:avLst/>
          </a:prstGeom>
          <a:noFill/>
        </p:spPr>
        <p:txBody>
          <a:bodyPr wrap="square" rtlCol="0">
            <a:spAutoFit/>
          </a:bodyPr>
          <a:lstStyle/>
          <a:p>
            <a:pPr algn="ctr"/>
            <a:r>
              <a:rPr lang="en-US" sz="1350" baseline="30000" dirty="0">
                <a:solidFill>
                  <a:srgbClr val="B4B5B5"/>
                </a:solidFill>
                <a:latin typeface="Arial Black"/>
                <a:cs typeface="Arial Black"/>
              </a:rPr>
              <a:t>© Faculty Presenter</a:t>
            </a:r>
          </a:p>
        </p:txBody>
      </p:sp>
      <p:pic>
        <p:nvPicPr>
          <p:cNvPr id="21" name="Picture 20">
            <a:extLst>
              <a:ext uri="{FF2B5EF4-FFF2-40B4-BE49-F238E27FC236}">
                <a16:creationId xmlns:a16="http://schemas.microsoft.com/office/drawing/2014/main" id="{2DEDCDDF-CEAE-CE40-8EFF-14358874BA10}"/>
              </a:ext>
            </a:extLst>
          </p:cNvPr>
          <p:cNvPicPr>
            <a:picLocks noChangeAspect="1"/>
          </p:cNvPicPr>
          <p:nvPr userDrawn="1"/>
        </p:nvPicPr>
        <p:blipFill>
          <a:blip r:embed="rId2"/>
          <a:stretch>
            <a:fillRect/>
          </a:stretch>
        </p:blipFill>
        <p:spPr>
          <a:xfrm>
            <a:off x="652777" y="676753"/>
            <a:ext cx="6350000" cy="685800"/>
          </a:xfrm>
          <a:prstGeom prst="rect">
            <a:avLst/>
          </a:prstGeom>
        </p:spPr>
      </p:pic>
      <p:sp>
        <p:nvSpPr>
          <p:cNvPr id="6" name="Text Placeholder 5">
            <a:extLst>
              <a:ext uri="{FF2B5EF4-FFF2-40B4-BE49-F238E27FC236}">
                <a16:creationId xmlns:a16="http://schemas.microsoft.com/office/drawing/2014/main" id="{975F6653-85F8-C047-AF41-B2B434AA3A46}"/>
              </a:ext>
            </a:extLst>
          </p:cNvPr>
          <p:cNvSpPr>
            <a:spLocks noGrp="1"/>
          </p:cNvSpPr>
          <p:nvPr>
            <p:ph type="body" sz="quarter" idx="10"/>
          </p:nvPr>
        </p:nvSpPr>
        <p:spPr>
          <a:xfrm>
            <a:off x="449179" y="2299530"/>
            <a:ext cx="11325726" cy="558517"/>
          </a:xfrm>
        </p:spPr>
        <p:txBody>
          <a:bodyPr>
            <a:normAutofit/>
          </a:bodyPr>
          <a:lstStyle>
            <a:lvl1pPr marL="0" indent="0" algn="ctr">
              <a:buFontTx/>
              <a:buNone/>
              <a:defRPr sz="3600" baseline="0">
                <a:solidFill>
                  <a:schemeClr val="bg1"/>
                </a:solidFill>
              </a:defRPr>
            </a:lvl1pPr>
          </a:lstStyle>
          <a:p>
            <a:pPr lvl="0"/>
            <a:r>
              <a:rPr lang="en-US"/>
              <a:t>Edit Master text styles</a:t>
            </a:r>
          </a:p>
        </p:txBody>
      </p:sp>
      <p:sp>
        <p:nvSpPr>
          <p:cNvPr id="22" name="Text Placeholder 5">
            <a:extLst>
              <a:ext uri="{FF2B5EF4-FFF2-40B4-BE49-F238E27FC236}">
                <a16:creationId xmlns:a16="http://schemas.microsoft.com/office/drawing/2014/main" id="{D4B9A007-DEC5-8F4C-9F01-21BC721E8200}"/>
              </a:ext>
            </a:extLst>
          </p:cNvPr>
          <p:cNvSpPr>
            <a:spLocks noGrp="1"/>
          </p:cNvSpPr>
          <p:nvPr>
            <p:ph type="body" sz="quarter" idx="11"/>
          </p:nvPr>
        </p:nvSpPr>
        <p:spPr>
          <a:xfrm>
            <a:off x="449179" y="2985075"/>
            <a:ext cx="11325726" cy="558517"/>
          </a:xfrm>
        </p:spPr>
        <p:txBody>
          <a:bodyPr>
            <a:normAutofit/>
          </a:bodyPr>
          <a:lstStyle>
            <a:lvl1pPr marL="0" indent="0" algn="ctr">
              <a:buFontTx/>
              <a:buNone/>
              <a:defRPr sz="3600" baseline="0">
                <a:ln>
                  <a:noFill/>
                </a:ln>
                <a:solidFill>
                  <a:schemeClr val="bg1">
                    <a:lumMod val="75000"/>
                  </a:schemeClr>
                </a:solidFill>
              </a:defRPr>
            </a:lvl1pPr>
          </a:lstStyle>
          <a:p>
            <a:pPr lvl="0"/>
            <a:r>
              <a:rPr lang="en-US"/>
              <a:t>Edit Master text styles</a:t>
            </a:r>
          </a:p>
        </p:txBody>
      </p:sp>
      <p:sp>
        <p:nvSpPr>
          <p:cNvPr id="7" name="TextBox 6">
            <a:extLst>
              <a:ext uri="{FF2B5EF4-FFF2-40B4-BE49-F238E27FC236}">
                <a16:creationId xmlns:a16="http://schemas.microsoft.com/office/drawing/2014/main" id="{0862C595-CE7C-834C-93D9-3C23F2C060F6}"/>
              </a:ext>
            </a:extLst>
          </p:cNvPr>
          <p:cNvSpPr txBox="1"/>
          <p:nvPr userDrawn="1"/>
        </p:nvSpPr>
        <p:spPr>
          <a:xfrm>
            <a:off x="449179" y="3801979"/>
            <a:ext cx="5887453" cy="369332"/>
          </a:xfrm>
          <a:prstGeom prst="rect">
            <a:avLst/>
          </a:prstGeom>
          <a:noFill/>
        </p:spPr>
        <p:txBody>
          <a:bodyPr wrap="square" rtlCol="0">
            <a:spAutoFit/>
          </a:bodyPr>
          <a:lstStyle/>
          <a:p>
            <a:r>
              <a:rPr lang="en-US" baseline="0" dirty="0">
                <a:solidFill>
                  <a:schemeClr val="bg1"/>
                </a:solidFill>
              </a:rPr>
              <a:t>Credits:</a:t>
            </a:r>
          </a:p>
        </p:txBody>
      </p:sp>
    </p:spTree>
    <p:extLst>
      <p:ext uri="{BB962C8B-B14F-4D97-AF65-F5344CB8AC3E}">
        <p14:creationId xmlns:p14="http://schemas.microsoft.com/office/powerpoint/2010/main" val="11794796"/>
      </p:ext>
    </p:extLst>
  </p:cSld>
  <p:clrMapOvr>
    <a:masterClrMapping/>
  </p:clrMapOvr>
  <p:extLst mod="1">
    <p:ext uri="{DCECCB84-F9BA-43D5-87BE-67443E8EF086}">
      <p15:sldGuideLst xmlns:p15="http://schemas.microsoft.com/office/powerpoint/2012/main">
        <p15:guide id="1" orient="horz" pos="2160">
          <p15:clr>
            <a:srgbClr val="FBAE40"/>
          </p15:clr>
        </p15:guide>
        <p15:guide id="2" pos="40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Darl">
    <p:bg>
      <p:bgPr>
        <a:solidFill>
          <a:srgbClr val="002647"/>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6DDE530-4772-A746-8C29-E590B26539C1}"/>
              </a:ext>
            </a:extLst>
          </p:cNvPr>
          <p:cNvSpPr>
            <a:spLocks noGrp="1"/>
          </p:cNvSpPr>
          <p:nvPr>
            <p:ph type="title"/>
          </p:nvPr>
        </p:nvSpPr>
        <p:spPr>
          <a:xfrm>
            <a:off x="831850" y="1449659"/>
            <a:ext cx="10515600" cy="4125951"/>
          </a:xfrm>
          <a:prstGeom prst="rect">
            <a:avLst/>
          </a:prstGeom>
          <a:solidFill>
            <a:schemeClr val="bg1">
              <a:alpha val="0"/>
            </a:schemeClr>
          </a:solidFill>
        </p:spPr>
        <p:txBody>
          <a:bodyPr anchor="ctr" anchorCtr="0"/>
          <a:lstStyle>
            <a:lvl1pPr algn="ctr">
              <a:defRPr sz="60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34049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Ligh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FFAE5-C766-8742-8EA3-EF6C80B637D8}"/>
              </a:ext>
            </a:extLst>
          </p:cNvPr>
          <p:cNvSpPr>
            <a:spLocks noGrp="1"/>
          </p:cNvSpPr>
          <p:nvPr>
            <p:ph type="title"/>
          </p:nvPr>
        </p:nvSpPr>
        <p:spPr>
          <a:xfrm>
            <a:off x="831850" y="1449659"/>
            <a:ext cx="10515600" cy="4125951"/>
          </a:xfrm>
          <a:prstGeom prst="rect">
            <a:avLst/>
          </a:prstGeom>
        </p:spPr>
        <p:txBody>
          <a:bodyPr anchor="ctr" anchorCtr="0"/>
          <a:lstStyle>
            <a:lvl1pPr algn="ctr">
              <a:defRPr sz="60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15195449"/>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no Tit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DC1508-29AD-644F-AF86-512749D73576}"/>
              </a:ext>
            </a:extLst>
          </p:cNvPr>
          <p:cNvSpPr>
            <a:spLocks noGrp="1"/>
          </p:cNvSpPr>
          <p:nvPr>
            <p:ph idx="1"/>
          </p:nvPr>
        </p:nvSpPr>
        <p:spPr>
          <a:xfrm>
            <a:off x="838200" y="218661"/>
            <a:ext cx="10515600" cy="5672185"/>
          </a:xfrm>
          <a:prstGeom prst="rect">
            <a:avLst/>
          </a:prstGeom>
        </p:spPr>
        <p:txBody>
          <a:bodyPr/>
          <a:lstStyle>
            <a:lvl1pPr>
              <a:defRPr sz="3600" baseline="0"/>
            </a:lvl1pPr>
            <a:lvl2pPr>
              <a:defRPr sz="3000" baseline="0"/>
            </a:lvl2pPr>
            <a:lvl3pPr>
              <a:defRPr sz="2600" baseline="0"/>
            </a:lvl3pPr>
            <a:lvl4pPr>
              <a:defRPr sz="2400" baseline="0"/>
            </a:lvl4pPr>
            <a:lvl5pPr>
              <a:defRPr sz="240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8972668-9B87-8F47-88C1-EEC8D6A8E96D}"/>
              </a:ext>
            </a:extLst>
          </p:cNvPr>
          <p:cNvSpPr>
            <a:spLocks noGrp="1"/>
          </p:cNvSpPr>
          <p:nvPr>
            <p:ph type="dt" sz="half" idx="10"/>
          </p:nvPr>
        </p:nvSpPr>
        <p:spPr>
          <a:xfrm>
            <a:off x="838200" y="6356350"/>
            <a:ext cx="2743200" cy="365125"/>
          </a:xfrm>
          <a:prstGeom prst="rect">
            <a:avLst/>
          </a:prstGeom>
        </p:spPr>
        <p:txBody>
          <a:bodyPr/>
          <a:lstStyle/>
          <a:p>
            <a:fld id="{683AAC76-62B8-324E-99D6-0B7553E96005}" type="datetimeFigureOut">
              <a:rPr lang="en-US" smtClean="0"/>
              <a:t>1/6/20</a:t>
            </a:fld>
            <a:endParaRPr lang="en-US"/>
          </a:p>
        </p:txBody>
      </p:sp>
      <p:sp>
        <p:nvSpPr>
          <p:cNvPr id="5" name="Footer Placeholder 4">
            <a:extLst>
              <a:ext uri="{FF2B5EF4-FFF2-40B4-BE49-F238E27FC236}">
                <a16:creationId xmlns:a16="http://schemas.microsoft.com/office/drawing/2014/main" id="{B36C8184-8471-5F4D-845D-05B36FC7195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1F1F706-B5B2-8345-B962-ED2A1A04A44E}"/>
              </a:ext>
            </a:extLst>
          </p:cNvPr>
          <p:cNvSpPr>
            <a:spLocks noGrp="1"/>
          </p:cNvSpPr>
          <p:nvPr>
            <p:ph type="sldNum" sz="quarter" idx="12"/>
          </p:nvPr>
        </p:nvSpPr>
        <p:spPr>
          <a:xfrm>
            <a:off x="8610600" y="6356350"/>
            <a:ext cx="2743200" cy="365125"/>
          </a:xfrm>
          <a:prstGeom prst="rect">
            <a:avLst/>
          </a:prstGeom>
        </p:spPr>
        <p:txBody>
          <a:bodyPr/>
          <a:lstStyle/>
          <a:p>
            <a:fld id="{AF8264B5-2523-6A42-BD47-1080BF6D0AA4}" type="slidenum">
              <a:rPr lang="en-US" smtClean="0"/>
              <a:t>‹#›</a:t>
            </a:fld>
            <a:endParaRPr lang="en-US"/>
          </a:p>
        </p:txBody>
      </p:sp>
    </p:spTree>
    <p:extLst>
      <p:ext uri="{BB962C8B-B14F-4D97-AF65-F5344CB8AC3E}">
        <p14:creationId xmlns:p14="http://schemas.microsoft.com/office/powerpoint/2010/main" val="312242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ADE87-1DF8-0249-9AEC-B6404454F074}"/>
              </a:ext>
            </a:extLst>
          </p:cNvPr>
          <p:cNvPicPr>
            <a:picLocks noChangeAspect="1"/>
          </p:cNvPicPr>
          <p:nvPr/>
        </p:nvPicPr>
        <p:blipFill>
          <a:blip r:embed="rId11"/>
          <a:stretch>
            <a:fillRect/>
          </a:stretch>
        </p:blipFill>
        <p:spPr>
          <a:xfrm>
            <a:off x="0" y="25638"/>
            <a:ext cx="12192000" cy="6858000"/>
          </a:xfrm>
          <a:prstGeom prst="rect">
            <a:avLst/>
          </a:prstGeom>
        </p:spPr>
      </p:pic>
      <p:sp>
        <p:nvSpPr>
          <p:cNvPr id="2" name="Title Placeholder 1">
            <a:extLst>
              <a:ext uri="{FF2B5EF4-FFF2-40B4-BE49-F238E27FC236}">
                <a16:creationId xmlns:a16="http://schemas.microsoft.com/office/drawing/2014/main" id="{45F049A8-E906-834D-98CE-3643A6F14F9A}"/>
              </a:ext>
            </a:extLst>
          </p:cNvPr>
          <p:cNvSpPr>
            <a:spLocks noGrp="1"/>
          </p:cNvSpPr>
          <p:nvPr>
            <p:ph type="title"/>
          </p:nvPr>
        </p:nvSpPr>
        <p:spPr>
          <a:xfrm>
            <a:off x="838200" y="298220"/>
            <a:ext cx="10515600" cy="7946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92ABE02-70CB-8946-93E9-3C3AD11570B0}"/>
              </a:ext>
            </a:extLst>
          </p:cNvPr>
          <p:cNvSpPr>
            <a:spLocks noGrp="1"/>
          </p:cNvSpPr>
          <p:nvPr>
            <p:ph type="body" idx="1"/>
          </p:nvPr>
        </p:nvSpPr>
        <p:spPr>
          <a:xfrm>
            <a:off x="838200" y="1226635"/>
            <a:ext cx="10515600" cy="507851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053321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49" r:id="rId7"/>
    <p:sldLayoutId id="2147483651" r:id="rId8"/>
    <p:sldLayoutId id="2147483656" r:id="rId9"/>
  </p:sldLayoutIdLst>
  <p:txStyles>
    <p:titleStyle>
      <a:lvl1pPr algn="l" defTabSz="914400" rtl="0" eaLnBrk="1" latinLnBrk="0" hangingPunct="1">
        <a:lnSpc>
          <a:spcPct val="90000"/>
        </a:lnSpc>
        <a:spcBef>
          <a:spcPct val="0"/>
        </a:spcBef>
        <a:buNone/>
        <a:defRPr sz="4400" b="1" i="0" kern="1200">
          <a:solidFill>
            <a:schemeClr val="tx1"/>
          </a:solidFill>
          <a:latin typeface="Verdana Regular"/>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Verda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Verda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Verda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Verda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Verda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cssgrid-generator.netlify.com/" TargetMode="External"/><Relationship Id="rId2" Type="http://schemas.openxmlformats.org/officeDocument/2006/relationships/hyperlink" Target="https://cssgridgarden.com/"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codepen.io/ColleenEMc/pen/a0f16d2addb606d09659c30b97f0c311"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hyperlink" Target="https://css-tricks.com/snippets/css/complete-guide-grid/%23prop-justify-items" TargetMode="External"/><Relationship Id="rId13" Type="http://schemas.openxmlformats.org/officeDocument/2006/relationships/hyperlink" Target="https://css-tricks.com/snippets/css/complete-guide-grid/%23prop-place-content" TargetMode="External"/><Relationship Id="rId3" Type="http://schemas.openxmlformats.org/officeDocument/2006/relationships/hyperlink" Target="https://css-tricks.com/snippets/css/complete-guide-grid/%23prop-grid-template-columns-rows" TargetMode="External"/><Relationship Id="rId7" Type="http://schemas.openxmlformats.org/officeDocument/2006/relationships/hyperlink" Target="https://css-tricks.com/snippets/css/complete-guide-grid/%23prop-grid-gap" TargetMode="External"/><Relationship Id="rId12" Type="http://schemas.openxmlformats.org/officeDocument/2006/relationships/hyperlink" Target="https://css-tricks.com/snippets/css/complete-guide-grid/%23prop-align-content" TargetMode="External"/><Relationship Id="rId2" Type="http://schemas.openxmlformats.org/officeDocument/2006/relationships/hyperlink" Target="https://css-tricks.com/snippets/css/complete-guide-grid/%23prop-display" TargetMode="External"/><Relationship Id="rId16" Type="http://schemas.openxmlformats.org/officeDocument/2006/relationships/hyperlink" Target="https://css-tricks.com/snippets/css/complete-guide-grid/%23prop-grid" TargetMode="External"/><Relationship Id="rId1" Type="http://schemas.openxmlformats.org/officeDocument/2006/relationships/slideLayout" Target="../slideLayouts/slideLayout3.xml"/><Relationship Id="rId6" Type="http://schemas.openxmlformats.org/officeDocument/2006/relationships/hyperlink" Target="https://css-tricks.com/snippets/css/complete-guide-grid/%23prop-grid-column-row-gap" TargetMode="External"/><Relationship Id="rId11" Type="http://schemas.openxmlformats.org/officeDocument/2006/relationships/hyperlink" Target="https://css-tricks.com/snippets/css/complete-guide-grid/%23prop-justify-content" TargetMode="External"/><Relationship Id="rId5" Type="http://schemas.openxmlformats.org/officeDocument/2006/relationships/hyperlink" Target="https://css-tricks.com/snippets/css/complete-guide-grid/%23prop-grid-template" TargetMode="External"/><Relationship Id="rId15" Type="http://schemas.openxmlformats.org/officeDocument/2006/relationships/hyperlink" Target="https://css-tricks.com/snippets/css/complete-guide-grid/%23prop-grid-auto-flow" TargetMode="External"/><Relationship Id="rId10" Type="http://schemas.openxmlformats.org/officeDocument/2006/relationships/hyperlink" Target="https://css-tricks.com/snippets/css/complete-guide-grid/%23prop-place-items" TargetMode="External"/><Relationship Id="rId4" Type="http://schemas.openxmlformats.org/officeDocument/2006/relationships/hyperlink" Target="https://css-tricks.com/snippets/css/complete-guide-grid/%23prop-grid-template-areas" TargetMode="External"/><Relationship Id="rId9" Type="http://schemas.openxmlformats.org/officeDocument/2006/relationships/hyperlink" Target="https://css-tricks.com/snippets/css/complete-guide-grid/%23prop-align-items" TargetMode="External"/><Relationship Id="rId14" Type="http://schemas.openxmlformats.org/officeDocument/2006/relationships/hyperlink" Target="https://css-tricks.com/snippets/css/complete-guide-grid/%23prop-grid-auto-columns-row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ss-tricks.com/snippets/css/complete-guide-grid/%23prop-grid-column-row" TargetMode="External"/><Relationship Id="rId7" Type="http://schemas.openxmlformats.org/officeDocument/2006/relationships/hyperlink" Target="https://css-tricks.com/snippets/css/complete-guide-grid/%23prop-place-self" TargetMode="External"/><Relationship Id="rId2" Type="http://schemas.openxmlformats.org/officeDocument/2006/relationships/hyperlink" Target="https://css-tricks.com/snippets/css/complete-guide-grid/%23prop-grid-column-row-start-end" TargetMode="External"/><Relationship Id="rId1" Type="http://schemas.openxmlformats.org/officeDocument/2006/relationships/slideLayout" Target="../slideLayouts/slideLayout3.xml"/><Relationship Id="rId6" Type="http://schemas.openxmlformats.org/officeDocument/2006/relationships/hyperlink" Target="https://css-tricks.com/snippets/css/complete-guide-grid/%23prop-align-self" TargetMode="External"/><Relationship Id="rId5" Type="http://schemas.openxmlformats.org/officeDocument/2006/relationships/hyperlink" Target="https://css-tricks.com/snippets/css/complete-guide-grid/%23prop-justify-self" TargetMode="External"/><Relationship Id="rId4" Type="http://schemas.openxmlformats.org/officeDocument/2006/relationships/hyperlink" Target="https://css-tricks.com/snippets/css/complete-guide-grid/%23prop-grid-are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4D1CD-0A14-A643-B3CE-E3ED98B59E96}"/>
              </a:ext>
            </a:extLst>
          </p:cNvPr>
          <p:cNvSpPr>
            <a:spLocks noGrp="1"/>
          </p:cNvSpPr>
          <p:nvPr>
            <p:ph type="title"/>
          </p:nvPr>
        </p:nvSpPr>
        <p:spPr/>
        <p:txBody>
          <a:bodyPr/>
          <a:lstStyle/>
          <a:p>
            <a:r>
              <a:rPr lang="en-US" dirty="0"/>
              <a:t>Grid</a:t>
            </a:r>
          </a:p>
        </p:txBody>
      </p:sp>
    </p:spTree>
    <p:extLst>
      <p:ext uri="{BB962C8B-B14F-4D97-AF65-F5344CB8AC3E}">
        <p14:creationId xmlns:p14="http://schemas.microsoft.com/office/powerpoint/2010/main" val="1139021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5AF7-9D88-5D45-95C1-992208C61DA2}"/>
              </a:ext>
            </a:extLst>
          </p:cNvPr>
          <p:cNvSpPr>
            <a:spLocks noGrp="1"/>
          </p:cNvSpPr>
          <p:nvPr>
            <p:ph type="title"/>
          </p:nvPr>
        </p:nvSpPr>
        <p:spPr/>
        <p:txBody>
          <a:bodyPr/>
          <a:lstStyle/>
          <a:p>
            <a:r>
              <a:rPr lang="en-US" dirty="0"/>
              <a:t>Write the code!!</a:t>
            </a:r>
          </a:p>
        </p:txBody>
      </p:sp>
      <p:sp>
        <p:nvSpPr>
          <p:cNvPr id="3" name="Content Placeholder 2">
            <a:extLst>
              <a:ext uri="{FF2B5EF4-FFF2-40B4-BE49-F238E27FC236}">
                <a16:creationId xmlns:a16="http://schemas.microsoft.com/office/drawing/2014/main" id="{56BA21FB-A046-7045-B7BB-EFE7256455C3}"/>
              </a:ext>
            </a:extLst>
          </p:cNvPr>
          <p:cNvSpPr>
            <a:spLocks noGrp="1"/>
          </p:cNvSpPr>
          <p:nvPr>
            <p:ph idx="1"/>
          </p:nvPr>
        </p:nvSpPr>
        <p:spPr>
          <a:xfrm>
            <a:off x="838200" y="1192697"/>
            <a:ext cx="10515600" cy="4733318"/>
          </a:xfrm>
        </p:spPr>
        <p:txBody>
          <a:bodyPr>
            <a:normAutofit fontScale="92500" lnSpcReduction="20000"/>
          </a:bodyPr>
          <a:lstStyle/>
          <a:p>
            <a:r>
              <a:rPr lang="en-US" dirty="0"/>
              <a:t>Analyze this layout and then write the code!</a:t>
            </a:r>
          </a:p>
          <a:p>
            <a:r>
              <a:rPr lang="en-US" dirty="0"/>
              <a:t>How many columns?  How many rows?</a:t>
            </a:r>
          </a:p>
          <a:p>
            <a:endParaRPr lang="en-US" dirty="0"/>
          </a:p>
          <a:p>
            <a:endParaRPr lang="en-US" dirty="0"/>
          </a:p>
          <a:p>
            <a:endParaRPr lang="en-US" dirty="0"/>
          </a:p>
          <a:p>
            <a:endParaRPr lang="en-US" dirty="0"/>
          </a:p>
          <a:p>
            <a:endParaRPr lang="en-US" dirty="0"/>
          </a:p>
          <a:p>
            <a:r>
              <a:rPr lang="en-US" dirty="0"/>
              <a:t>Include some images.  </a:t>
            </a:r>
          </a:p>
          <a:p>
            <a:pPr lvl="1"/>
            <a:r>
              <a:rPr lang="en-US" dirty="0"/>
              <a:t>Did you use columns?  Did you need to?</a:t>
            </a:r>
          </a:p>
          <a:p>
            <a:pPr lvl="1"/>
            <a:r>
              <a:rPr lang="en-US" dirty="0"/>
              <a:t>How did it go with images sizes?</a:t>
            </a:r>
          </a:p>
          <a:p>
            <a:pPr marL="0" indent="0">
              <a:buNone/>
            </a:pPr>
            <a:endParaRPr lang="en-US" dirty="0"/>
          </a:p>
        </p:txBody>
      </p:sp>
      <p:graphicFrame>
        <p:nvGraphicFramePr>
          <p:cNvPr id="5" name="Table 4">
            <a:extLst>
              <a:ext uri="{FF2B5EF4-FFF2-40B4-BE49-F238E27FC236}">
                <a16:creationId xmlns:a16="http://schemas.microsoft.com/office/drawing/2014/main" id="{FABF7480-1F5F-8C47-9966-7B4759B7B552}"/>
              </a:ext>
            </a:extLst>
          </p:cNvPr>
          <p:cNvGraphicFramePr>
            <a:graphicFrameLocks noGrp="1"/>
          </p:cNvGraphicFramePr>
          <p:nvPr>
            <p:extLst>
              <p:ext uri="{D42A27DB-BD31-4B8C-83A1-F6EECF244321}">
                <p14:modId xmlns:p14="http://schemas.microsoft.com/office/powerpoint/2010/main" val="777392885"/>
              </p:ext>
            </p:extLst>
          </p:nvPr>
        </p:nvGraphicFramePr>
        <p:xfrm>
          <a:off x="1617133" y="2056522"/>
          <a:ext cx="8128000" cy="2397760"/>
        </p:xfrm>
        <a:graphic>
          <a:graphicData uri="http://schemas.openxmlformats.org/drawingml/2006/table">
            <a:tbl>
              <a:tblPr firstRow="1" bandRow="1">
                <a:tableStyleId>{5C22544A-7EE6-4342-B048-85BDC9FD1C3A}</a:tableStyleId>
              </a:tblPr>
              <a:tblGrid>
                <a:gridCol w="5082419">
                  <a:extLst>
                    <a:ext uri="{9D8B030D-6E8A-4147-A177-3AD203B41FA5}">
                      <a16:colId xmlns:a16="http://schemas.microsoft.com/office/drawing/2014/main" val="2605695109"/>
                    </a:ext>
                  </a:extLst>
                </a:gridCol>
                <a:gridCol w="1419981">
                  <a:extLst>
                    <a:ext uri="{9D8B030D-6E8A-4147-A177-3AD203B41FA5}">
                      <a16:colId xmlns:a16="http://schemas.microsoft.com/office/drawing/2014/main" val="2077523203"/>
                    </a:ext>
                  </a:extLst>
                </a:gridCol>
                <a:gridCol w="1625600">
                  <a:extLst>
                    <a:ext uri="{9D8B030D-6E8A-4147-A177-3AD203B41FA5}">
                      <a16:colId xmlns:a16="http://schemas.microsoft.com/office/drawing/2014/main" val="4008899129"/>
                    </a:ext>
                  </a:extLst>
                </a:gridCol>
              </a:tblGrid>
              <a:tr h="370840">
                <a:tc gridSpan="3">
                  <a:txBody>
                    <a:bodyPr/>
                    <a:lstStyle/>
                    <a:p>
                      <a:r>
                        <a:rPr lang="en-US" dirty="0"/>
                        <a:t>&lt;header&gt;</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516482868"/>
                  </a:ext>
                </a:extLst>
              </a:tr>
              <a:tr h="370840">
                <a:tc rowSpan="3">
                  <a:txBody>
                    <a:bodyPr/>
                    <a:lstStyle/>
                    <a:p>
                      <a:r>
                        <a:rPr lang="en-US" dirty="0"/>
                        <a:t>&lt;main&gt;</a:t>
                      </a:r>
                    </a:p>
                  </a:txBody>
                  <a:tcPr anchor="ctr" anchorCtr="1"/>
                </a:tc>
                <a:tc>
                  <a:txBody>
                    <a:bodyPr/>
                    <a:lstStyle/>
                    <a:p>
                      <a:r>
                        <a:rPr lang="en-US" dirty="0" err="1"/>
                        <a:t>img</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img</a:t>
                      </a:r>
                      <a:endParaRPr lang="en-US" dirty="0"/>
                    </a:p>
                  </a:txBody>
                  <a:tcPr/>
                </a:tc>
                <a:extLst>
                  <a:ext uri="{0D108BD9-81ED-4DB2-BD59-A6C34878D82A}">
                    <a16:rowId xmlns:a16="http://schemas.microsoft.com/office/drawing/2014/main" val="3340115889"/>
                  </a:ext>
                </a:extLst>
              </a:tr>
              <a:tr h="370840">
                <a:tc vMerge="1">
                  <a:txBody>
                    <a:bodyPr/>
                    <a:lstStyle/>
                    <a:p>
                      <a:endParaRPr lang="en-US"/>
                    </a:p>
                  </a:txBody>
                  <a:tcPr/>
                </a:tc>
                <a:tc gridSpan="2">
                  <a: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img</a:t>
                      </a:r>
                      <a:endParaRPr lang="en-US" dirty="0"/>
                    </a:p>
                    <a:p>
                      <a:endParaRPr lang="en-US" dirty="0"/>
                    </a:p>
                  </a:txBody>
                  <a:tcPr anchor="ctr" anchorCtr="1"/>
                </a:tc>
                <a:tc hMerge="1">
                  <a:txBody>
                    <a:bodyPr/>
                    <a:lstStyle/>
                    <a:p>
                      <a:endParaRPr lang="en-US" dirty="0"/>
                    </a:p>
                  </a:txBody>
                  <a:tcPr/>
                </a:tc>
                <a:extLst>
                  <a:ext uri="{0D108BD9-81ED-4DB2-BD59-A6C34878D82A}">
                    <a16:rowId xmlns:a16="http://schemas.microsoft.com/office/drawing/2014/main" val="581804766"/>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img</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img</a:t>
                      </a:r>
                      <a:endParaRPr lang="en-US" dirty="0"/>
                    </a:p>
                  </a:txBody>
                  <a:tcPr/>
                </a:tc>
                <a:extLst>
                  <a:ext uri="{0D108BD9-81ED-4DB2-BD59-A6C34878D82A}">
                    <a16:rowId xmlns:a16="http://schemas.microsoft.com/office/drawing/2014/main" val="1630010597"/>
                  </a:ext>
                </a:extLst>
              </a:tr>
              <a:tr h="370840">
                <a:tc gridSpan="3">
                  <a:txBody>
                    <a:bodyPr/>
                    <a:lstStyle/>
                    <a:p>
                      <a:r>
                        <a:rPr lang="en-US" dirty="0"/>
                        <a:t>&lt;footer&gt;</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017392148"/>
                  </a:ext>
                </a:extLst>
              </a:tr>
            </a:tbl>
          </a:graphicData>
        </a:graphic>
      </p:graphicFrame>
    </p:spTree>
    <p:extLst>
      <p:ext uri="{BB962C8B-B14F-4D97-AF65-F5344CB8AC3E}">
        <p14:creationId xmlns:p14="http://schemas.microsoft.com/office/powerpoint/2010/main" val="1441443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FF9B5-94A7-684C-8D9D-EBFB0C14D09D}"/>
              </a:ext>
            </a:extLst>
          </p:cNvPr>
          <p:cNvSpPr>
            <a:spLocks noGrp="1"/>
          </p:cNvSpPr>
          <p:nvPr>
            <p:ph type="title"/>
          </p:nvPr>
        </p:nvSpPr>
        <p:spPr/>
        <p:txBody>
          <a:bodyPr/>
          <a:lstStyle/>
          <a:p>
            <a:r>
              <a:rPr lang="en-US" dirty="0"/>
              <a:t>Demos</a:t>
            </a:r>
          </a:p>
        </p:txBody>
      </p:sp>
      <p:sp>
        <p:nvSpPr>
          <p:cNvPr id="3" name="Content Placeholder 2">
            <a:extLst>
              <a:ext uri="{FF2B5EF4-FFF2-40B4-BE49-F238E27FC236}">
                <a16:creationId xmlns:a16="http://schemas.microsoft.com/office/drawing/2014/main" id="{A8DB666E-E38C-394F-AEBB-2AC77D933CC0}"/>
              </a:ext>
            </a:extLst>
          </p:cNvPr>
          <p:cNvSpPr>
            <a:spLocks noGrp="1"/>
          </p:cNvSpPr>
          <p:nvPr>
            <p:ph idx="1"/>
          </p:nvPr>
        </p:nvSpPr>
        <p:spPr/>
        <p:txBody>
          <a:bodyPr/>
          <a:lstStyle/>
          <a:p>
            <a:pPr marL="571500" indent="-571500"/>
            <a:r>
              <a:rPr lang="en-US" dirty="0">
                <a:hlinkClick r:id="rId2"/>
              </a:rPr>
              <a:t>https://cssgridgarden.com/</a:t>
            </a:r>
            <a:endParaRPr lang="en-US" dirty="0"/>
          </a:p>
          <a:p>
            <a:pPr marL="571500" indent="-571500"/>
            <a:r>
              <a:rPr lang="en-US" dirty="0">
                <a:hlinkClick r:id="rId3"/>
              </a:rPr>
              <a:t>https://cssgrid-generator.netlify.com/</a:t>
            </a:r>
            <a:endParaRPr lang="en-US" dirty="0"/>
          </a:p>
          <a:p>
            <a:pPr marL="571500" indent="-571500"/>
            <a:endParaRPr lang="en-US" dirty="0"/>
          </a:p>
          <a:p>
            <a:endParaRPr lang="en-US" dirty="0"/>
          </a:p>
        </p:txBody>
      </p:sp>
    </p:spTree>
    <p:extLst>
      <p:ext uri="{BB962C8B-B14F-4D97-AF65-F5344CB8AC3E}">
        <p14:creationId xmlns:p14="http://schemas.microsoft.com/office/powerpoint/2010/main" val="326909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B7BC83E-7209-D846-829A-F14B3A1E7F72}"/>
              </a:ext>
            </a:extLst>
          </p:cNvPr>
          <p:cNvSpPr txBox="1">
            <a:spLocks/>
          </p:cNvSpPr>
          <p:nvPr/>
        </p:nvSpPr>
        <p:spPr>
          <a:xfrm>
            <a:off x="648998" y="1455955"/>
            <a:ext cx="10763417" cy="471624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Verdan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Verdan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Verdan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Verdan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Verdan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3200" dirty="0">
                <a:solidFill>
                  <a:schemeClr val="bg1"/>
                </a:solidFill>
              </a:rPr>
              <a:t>These slides are Copyright 2019-  Colleen van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a:defRPr/>
            </a:pPr>
            <a:r>
              <a:rPr lang="en-US" sz="3200" dirty="0">
                <a:solidFill>
                  <a:schemeClr val="bg1"/>
                </a:solidFill>
              </a:rPr>
              <a:t>Initial Development: Colleen van Lent , University of Michigan School of Information</a:t>
            </a:r>
          </a:p>
        </p:txBody>
      </p:sp>
      <p:sp>
        <p:nvSpPr>
          <p:cNvPr id="5" name="Title 1">
            <a:extLst>
              <a:ext uri="{FF2B5EF4-FFF2-40B4-BE49-F238E27FC236}">
                <a16:creationId xmlns:a16="http://schemas.microsoft.com/office/drawing/2014/main" id="{542B2A87-2AE1-0049-8F98-5F43DFF59C4A}"/>
              </a:ext>
            </a:extLst>
          </p:cNvPr>
          <p:cNvSpPr>
            <a:spLocks noGrp="1"/>
          </p:cNvSpPr>
          <p:nvPr>
            <p:ph type="title"/>
          </p:nvPr>
        </p:nvSpPr>
        <p:spPr>
          <a:xfrm>
            <a:off x="609600" y="474457"/>
            <a:ext cx="10515600" cy="749997"/>
          </a:xfrm>
        </p:spPr>
        <p:txBody>
          <a:bodyPr>
            <a:normAutofit fontScale="90000"/>
          </a:bodyPr>
          <a:lstStyle/>
          <a:p>
            <a:r>
              <a:rPr lang="en-US" dirty="0">
                <a:solidFill>
                  <a:srgbClr val="FECA30"/>
                </a:solidFill>
              </a:rPr>
              <a:t>Acknowledgements</a:t>
            </a:r>
          </a:p>
        </p:txBody>
      </p:sp>
    </p:spTree>
    <p:extLst>
      <p:ext uri="{BB962C8B-B14F-4D97-AF65-F5344CB8AC3E}">
        <p14:creationId xmlns:p14="http://schemas.microsoft.com/office/powerpoint/2010/main" val="1560780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6273F-4329-4C4A-966E-7C4037B70666}"/>
              </a:ext>
            </a:extLst>
          </p:cNvPr>
          <p:cNvSpPr>
            <a:spLocks noGrp="1"/>
          </p:cNvSpPr>
          <p:nvPr>
            <p:ph type="title"/>
          </p:nvPr>
        </p:nvSpPr>
        <p:spPr/>
        <p:txBody>
          <a:bodyPr/>
          <a:lstStyle/>
          <a:p>
            <a:r>
              <a:rPr lang="en-US" dirty="0"/>
              <a:t>CSS Grid</a:t>
            </a:r>
          </a:p>
        </p:txBody>
      </p:sp>
      <p:sp>
        <p:nvSpPr>
          <p:cNvPr id="3" name="Content Placeholder 2">
            <a:extLst>
              <a:ext uri="{FF2B5EF4-FFF2-40B4-BE49-F238E27FC236}">
                <a16:creationId xmlns:a16="http://schemas.microsoft.com/office/drawing/2014/main" id="{822BBA99-494E-8F43-BA73-8FA773E7EDB6}"/>
              </a:ext>
            </a:extLst>
          </p:cNvPr>
          <p:cNvSpPr>
            <a:spLocks noGrp="1"/>
          </p:cNvSpPr>
          <p:nvPr>
            <p:ph idx="1"/>
          </p:nvPr>
        </p:nvSpPr>
        <p:spPr/>
        <p:txBody>
          <a:bodyPr/>
          <a:lstStyle/>
          <a:p>
            <a:pPr marL="571500" indent="-571500">
              <a:buFont typeface="Arial" panose="020B0604020202020204" pitchFamily="34" charset="0"/>
              <a:buChar char="•"/>
            </a:pPr>
            <a:r>
              <a:rPr lang="en-US" dirty="0"/>
              <a:t>Powerful 2-dimensional setup</a:t>
            </a:r>
          </a:p>
          <a:p>
            <a:pPr marL="571500" indent="-571500">
              <a:buFont typeface="Arial" panose="020B0604020202020204" pitchFamily="34" charset="0"/>
              <a:buChar char="•"/>
            </a:pPr>
            <a:r>
              <a:rPr lang="en-US" b="0" dirty="0"/>
              <a:t>First CSS module created specifically to solve common layout problems</a:t>
            </a:r>
            <a:endParaRPr lang="en-US" dirty="0"/>
          </a:p>
        </p:txBody>
      </p:sp>
    </p:spTree>
    <p:extLst>
      <p:ext uri="{BB962C8B-B14F-4D97-AF65-F5344CB8AC3E}">
        <p14:creationId xmlns:p14="http://schemas.microsoft.com/office/powerpoint/2010/main" val="330156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64B61-D10D-044A-85C3-E791C162622A}"/>
              </a:ext>
            </a:extLst>
          </p:cNvPr>
          <p:cNvSpPr>
            <a:spLocks noGrp="1"/>
          </p:cNvSpPr>
          <p:nvPr>
            <p:ph type="title"/>
          </p:nvPr>
        </p:nvSpPr>
        <p:spPr/>
        <p:txBody>
          <a:bodyPr/>
          <a:lstStyle/>
          <a:p>
            <a:r>
              <a:rPr lang="en-US" dirty="0"/>
              <a:t>Getting Started with Grid</a:t>
            </a:r>
          </a:p>
        </p:txBody>
      </p:sp>
      <p:sp>
        <p:nvSpPr>
          <p:cNvPr id="3" name="Content Placeholder 2">
            <a:extLst>
              <a:ext uri="{FF2B5EF4-FFF2-40B4-BE49-F238E27FC236}">
                <a16:creationId xmlns:a16="http://schemas.microsoft.com/office/drawing/2014/main" id="{3FB54036-4691-7D41-A99A-BDC4558E417F}"/>
              </a:ext>
            </a:extLst>
          </p:cNvPr>
          <p:cNvSpPr>
            <a:spLocks noGrp="1"/>
          </p:cNvSpPr>
          <p:nvPr>
            <p:ph idx="1"/>
          </p:nvPr>
        </p:nvSpPr>
        <p:spPr/>
        <p:txBody>
          <a:bodyPr/>
          <a:lstStyle/>
          <a:p>
            <a:pPr marL="571500" indent="-571500">
              <a:buFont typeface="Arial" panose="020B0604020202020204" pitchFamily="34" charset="0"/>
              <a:buChar char="•"/>
            </a:pPr>
            <a:r>
              <a:rPr lang="en-US" dirty="0"/>
              <a:t>Set display property of a container to </a:t>
            </a:r>
            <a:r>
              <a:rPr lang="en-US" dirty="0">
                <a:solidFill>
                  <a:srgbClr val="C00000"/>
                </a:solidFill>
              </a:rPr>
              <a:t>grid</a:t>
            </a:r>
            <a:r>
              <a:rPr lang="en-US" dirty="0"/>
              <a:t> and set the </a:t>
            </a:r>
            <a:r>
              <a:rPr lang="en-US" dirty="0">
                <a:solidFill>
                  <a:srgbClr val="C00000"/>
                </a:solidFill>
              </a:rPr>
              <a:t>grid-template-columns</a:t>
            </a:r>
            <a:r>
              <a:rPr lang="en-US" dirty="0"/>
              <a:t> and </a:t>
            </a:r>
            <a:r>
              <a:rPr lang="en-US" dirty="0">
                <a:solidFill>
                  <a:srgbClr val="C00000"/>
                </a:solidFill>
              </a:rPr>
              <a:t>grid-template-rows</a:t>
            </a:r>
            <a:r>
              <a:rPr lang="en-US" dirty="0"/>
              <a:t>.</a:t>
            </a:r>
          </a:p>
          <a:p>
            <a:pPr marL="571500" indent="-571500">
              <a:buFont typeface="Arial" panose="020B0604020202020204" pitchFamily="34" charset="0"/>
              <a:buChar char="•"/>
            </a:pPr>
            <a:r>
              <a:rPr lang="en-US" dirty="0"/>
              <a:t>Insert items, optionally selecting the </a:t>
            </a:r>
            <a:r>
              <a:rPr lang="en-US" dirty="0">
                <a:solidFill>
                  <a:srgbClr val="C00000"/>
                </a:solidFill>
              </a:rPr>
              <a:t>grid-row</a:t>
            </a:r>
            <a:r>
              <a:rPr lang="en-US" dirty="0"/>
              <a:t> and </a:t>
            </a:r>
            <a:r>
              <a:rPr lang="en-US" dirty="0">
                <a:solidFill>
                  <a:srgbClr val="C00000"/>
                </a:solidFill>
              </a:rPr>
              <a:t>grid-column</a:t>
            </a:r>
            <a:r>
              <a:rPr lang="en-US" dirty="0"/>
              <a:t> values.</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419632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D9A5A-F057-614D-B49F-6D5553F71585}"/>
              </a:ext>
            </a:extLst>
          </p:cNvPr>
          <p:cNvSpPr>
            <a:spLocks noGrp="1"/>
          </p:cNvSpPr>
          <p:nvPr>
            <p:ph type="title"/>
          </p:nvPr>
        </p:nvSpPr>
        <p:spPr/>
        <p:txBody>
          <a:bodyPr>
            <a:normAutofit fontScale="90000"/>
          </a:bodyPr>
          <a:lstStyle/>
          <a:p>
            <a:r>
              <a:rPr lang="en-US" dirty="0"/>
              <a:t>Why and When should you use Grid?</a:t>
            </a:r>
          </a:p>
        </p:txBody>
      </p:sp>
      <p:sp>
        <p:nvSpPr>
          <p:cNvPr id="3" name="Content Placeholder 2">
            <a:extLst>
              <a:ext uri="{FF2B5EF4-FFF2-40B4-BE49-F238E27FC236}">
                <a16:creationId xmlns:a16="http://schemas.microsoft.com/office/drawing/2014/main" id="{32C61FA8-5DA8-1E43-A261-70B57F4B30A5}"/>
              </a:ext>
            </a:extLst>
          </p:cNvPr>
          <p:cNvSpPr>
            <a:spLocks noGrp="1"/>
          </p:cNvSpPr>
          <p:nvPr>
            <p:ph idx="1"/>
          </p:nvPr>
        </p:nvSpPr>
        <p:spPr/>
        <p:txBody>
          <a:bodyPr/>
          <a:lstStyle/>
          <a:p>
            <a:r>
              <a:rPr lang="en-US" dirty="0"/>
              <a:t>Grid is well-suited to laying out pages and/or containers when you want control of the placement</a:t>
            </a:r>
          </a:p>
        </p:txBody>
      </p:sp>
      <p:graphicFrame>
        <p:nvGraphicFramePr>
          <p:cNvPr id="4" name="Table 3" descr="Used a grid to show a 7 row grid/5 column grid layout.  The header spans the entire first row.  The main spans the the 2nd through 6th rows and two columns.  The first two img span one cell each on the 2nd row.  The third img spans two two cells on the 3rd-5th row.  The last two img span one cell each on the 6th row.  The footer takes up the final row." title="Grid Layout">
            <a:extLst>
              <a:ext uri="{FF2B5EF4-FFF2-40B4-BE49-F238E27FC236}">
                <a16:creationId xmlns:a16="http://schemas.microsoft.com/office/drawing/2014/main" id="{A86DDA52-C94D-6D43-AA7C-FE71A1A88005}"/>
              </a:ext>
            </a:extLst>
          </p:cNvPr>
          <p:cNvGraphicFramePr>
            <a:graphicFrameLocks noGrp="1"/>
          </p:cNvGraphicFramePr>
          <p:nvPr>
            <p:extLst>
              <p:ext uri="{D42A27DB-BD31-4B8C-83A1-F6EECF244321}">
                <p14:modId xmlns:p14="http://schemas.microsoft.com/office/powerpoint/2010/main" val="3012840977"/>
              </p:ext>
            </p:extLst>
          </p:nvPr>
        </p:nvGraphicFramePr>
        <p:xfrm>
          <a:off x="1640114" y="3802501"/>
          <a:ext cx="8128000" cy="2397760"/>
        </p:xfrm>
        <a:graphic>
          <a:graphicData uri="http://schemas.openxmlformats.org/drawingml/2006/table">
            <a:tbl>
              <a:tblPr firstRow="1" bandRow="1">
                <a:tableStyleId>{5C22544A-7EE6-4342-B048-85BDC9FD1C3A}</a:tableStyleId>
              </a:tblPr>
              <a:tblGrid>
                <a:gridCol w="5082419">
                  <a:extLst>
                    <a:ext uri="{9D8B030D-6E8A-4147-A177-3AD203B41FA5}">
                      <a16:colId xmlns:a16="http://schemas.microsoft.com/office/drawing/2014/main" val="449381826"/>
                    </a:ext>
                  </a:extLst>
                </a:gridCol>
                <a:gridCol w="1419981">
                  <a:extLst>
                    <a:ext uri="{9D8B030D-6E8A-4147-A177-3AD203B41FA5}">
                      <a16:colId xmlns:a16="http://schemas.microsoft.com/office/drawing/2014/main" val="412131367"/>
                    </a:ext>
                  </a:extLst>
                </a:gridCol>
                <a:gridCol w="1625600">
                  <a:extLst>
                    <a:ext uri="{9D8B030D-6E8A-4147-A177-3AD203B41FA5}">
                      <a16:colId xmlns:a16="http://schemas.microsoft.com/office/drawing/2014/main" val="1728273563"/>
                    </a:ext>
                  </a:extLst>
                </a:gridCol>
              </a:tblGrid>
              <a:tr h="370840">
                <a:tc gridSpan="3">
                  <a:txBody>
                    <a:bodyPr/>
                    <a:lstStyle/>
                    <a:p>
                      <a:r>
                        <a:rPr lang="en-US" dirty="0"/>
                        <a:t>&lt;header&gt;</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858190577"/>
                  </a:ext>
                </a:extLst>
              </a:tr>
              <a:tr h="370840">
                <a:tc rowSpan="3">
                  <a:txBody>
                    <a:bodyPr/>
                    <a:lstStyle/>
                    <a:p>
                      <a:r>
                        <a:rPr lang="en-US" dirty="0"/>
                        <a:t>&lt;main&gt;</a:t>
                      </a:r>
                    </a:p>
                  </a:txBody>
                  <a:tcPr anchor="ctr" anchorCtr="1"/>
                </a:tc>
                <a:tc>
                  <a:txBody>
                    <a:bodyPr/>
                    <a:lstStyle/>
                    <a:p>
                      <a:r>
                        <a:rPr lang="en-US" dirty="0" err="1"/>
                        <a:t>img</a:t>
                      </a:r>
                      <a:r>
                        <a:rPr lang="en-US"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img</a:t>
                      </a:r>
                      <a:r>
                        <a:rPr lang="en-US" dirty="0"/>
                        <a:t> </a:t>
                      </a:r>
                    </a:p>
                  </a:txBody>
                  <a:tcPr/>
                </a:tc>
                <a:extLst>
                  <a:ext uri="{0D108BD9-81ED-4DB2-BD59-A6C34878D82A}">
                    <a16:rowId xmlns:a16="http://schemas.microsoft.com/office/drawing/2014/main" val="2951468820"/>
                  </a:ext>
                </a:extLst>
              </a:tr>
              <a:tr h="370840">
                <a:tc v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img</a:t>
                      </a:r>
                      <a:r>
                        <a:rPr lang="en-US" dirty="0"/>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ctr" anchorCtr="1"/>
                </a:tc>
                <a:tc hMerge="1">
                  <a:txBody>
                    <a:bodyPr/>
                    <a:lstStyle/>
                    <a:p>
                      <a:endParaRPr lang="en-US" dirty="0"/>
                    </a:p>
                  </a:txBody>
                  <a:tcPr/>
                </a:tc>
                <a:extLst>
                  <a:ext uri="{0D108BD9-81ED-4DB2-BD59-A6C34878D82A}">
                    <a16:rowId xmlns:a16="http://schemas.microsoft.com/office/drawing/2014/main" val="741604508"/>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img</a:t>
                      </a:r>
                      <a:r>
                        <a:rPr lang="en-US"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img</a:t>
                      </a:r>
                      <a:r>
                        <a:rPr lang="en-US" dirty="0"/>
                        <a:t> </a:t>
                      </a:r>
                    </a:p>
                  </a:txBody>
                  <a:tcPr/>
                </a:tc>
                <a:extLst>
                  <a:ext uri="{0D108BD9-81ED-4DB2-BD59-A6C34878D82A}">
                    <a16:rowId xmlns:a16="http://schemas.microsoft.com/office/drawing/2014/main" val="3873724758"/>
                  </a:ext>
                </a:extLst>
              </a:tr>
              <a:tr h="370840">
                <a:tc gridSpan="3">
                  <a:txBody>
                    <a:bodyPr/>
                    <a:lstStyle/>
                    <a:p>
                      <a:r>
                        <a:rPr lang="en-US" dirty="0"/>
                        <a:t>&lt;footer&gt;</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995893519"/>
                  </a:ext>
                </a:extLst>
              </a:tr>
            </a:tbl>
          </a:graphicData>
        </a:graphic>
      </p:graphicFrame>
    </p:spTree>
    <p:extLst>
      <p:ext uri="{BB962C8B-B14F-4D97-AF65-F5344CB8AC3E}">
        <p14:creationId xmlns:p14="http://schemas.microsoft.com/office/powerpoint/2010/main" val="136827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E78C-DC0C-7740-80A6-2B70AD27D902}"/>
              </a:ext>
            </a:extLst>
          </p:cNvPr>
          <p:cNvSpPr>
            <a:spLocks noGrp="1"/>
          </p:cNvSpPr>
          <p:nvPr>
            <p:ph type="title"/>
          </p:nvPr>
        </p:nvSpPr>
        <p:spPr/>
        <p:txBody>
          <a:bodyPr/>
          <a:lstStyle/>
          <a:p>
            <a:r>
              <a:rPr lang="en-US" dirty="0"/>
              <a:t>Basic Properties of the container</a:t>
            </a:r>
          </a:p>
        </p:txBody>
      </p:sp>
      <p:sp>
        <p:nvSpPr>
          <p:cNvPr id="3" name="Content Placeholder 2">
            <a:extLst>
              <a:ext uri="{FF2B5EF4-FFF2-40B4-BE49-F238E27FC236}">
                <a16:creationId xmlns:a16="http://schemas.microsoft.com/office/drawing/2014/main" id="{4E1EA604-4CFC-894D-B693-CB4EA525828F}"/>
              </a:ext>
            </a:extLst>
          </p:cNvPr>
          <p:cNvSpPr>
            <a:spLocks noGrp="1"/>
          </p:cNvSpPr>
          <p:nvPr>
            <p:ph idx="1"/>
          </p:nvPr>
        </p:nvSpPr>
        <p:spPr>
          <a:xfrm>
            <a:off x="838199" y="1192697"/>
            <a:ext cx="10787743" cy="4515772"/>
          </a:xfrm>
        </p:spPr>
        <p:txBody>
          <a:bodyPr>
            <a:normAutofit fontScale="92500" lnSpcReduction="10000"/>
          </a:bodyPr>
          <a:lstStyle/>
          <a:p>
            <a:pPr marL="0" indent="0">
              <a:buNone/>
            </a:pPr>
            <a:r>
              <a:rPr lang="en-US" b="0" dirty="0"/>
              <a:t>.container {</a:t>
            </a:r>
          </a:p>
          <a:p>
            <a:pPr lvl="1"/>
            <a:r>
              <a:rPr lang="en-US" sz="3700" b="0" dirty="0">
                <a:solidFill>
                  <a:srgbClr val="FF0000"/>
                </a:solidFill>
              </a:rPr>
              <a:t>display</a:t>
            </a:r>
            <a:r>
              <a:rPr lang="en-US" sz="3700" b="0" dirty="0"/>
              <a:t>: grid; </a:t>
            </a:r>
          </a:p>
          <a:p>
            <a:pPr lvl="1"/>
            <a:r>
              <a:rPr lang="en-US" sz="3700" b="0" dirty="0">
                <a:solidFill>
                  <a:srgbClr val="FF0000"/>
                </a:solidFill>
              </a:rPr>
              <a:t>grid-template-columns</a:t>
            </a:r>
            <a:r>
              <a:rPr lang="en-US" sz="3700" b="0" dirty="0"/>
              <a:t>: </a:t>
            </a:r>
            <a:r>
              <a:rPr lang="en-US" sz="3600" b="0" dirty="0"/>
              <a:t>300px 500px 300px;</a:t>
            </a:r>
          </a:p>
          <a:p>
            <a:pPr lvl="1"/>
            <a:r>
              <a:rPr lang="en-US" sz="3700" b="0" dirty="0">
                <a:solidFill>
                  <a:srgbClr val="FF0000"/>
                </a:solidFill>
              </a:rPr>
              <a:t>grid-template-columns</a:t>
            </a:r>
            <a:r>
              <a:rPr lang="en-US" sz="3700" b="0" dirty="0"/>
              <a:t>: 300px auto 300px; </a:t>
            </a:r>
          </a:p>
          <a:p>
            <a:pPr lvl="1"/>
            <a:r>
              <a:rPr lang="en-US" sz="3700" b="0" dirty="0">
                <a:solidFill>
                  <a:srgbClr val="FF0000"/>
                </a:solidFill>
              </a:rPr>
              <a:t>grid-template-columns</a:t>
            </a:r>
            <a:r>
              <a:rPr lang="en-US" sz="3700" b="0" dirty="0"/>
              <a:t>: auto auto auto;</a:t>
            </a:r>
            <a:endParaRPr lang="en-US" sz="3700" dirty="0"/>
          </a:p>
          <a:p>
            <a:pPr lvl="1"/>
            <a:r>
              <a:rPr lang="en-US" sz="3700" b="0" dirty="0">
                <a:solidFill>
                  <a:srgbClr val="FF0000"/>
                </a:solidFill>
              </a:rPr>
              <a:t>grid-template-columns</a:t>
            </a:r>
            <a:r>
              <a:rPr lang="en-US" sz="3700" b="0" dirty="0"/>
              <a:t>: repeat(3, 300px); </a:t>
            </a:r>
          </a:p>
          <a:p>
            <a:pPr lvl="1"/>
            <a:r>
              <a:rPr lang="en-US" sz="3700" b="0" dirty="0">
                <a:solidFill>
                  <a:srgbClr val="FF0000"/>
                </a:solidFill>
              </a:rPr>
              <a:t>grid-template-columns</a:t>
            </a:r>
            <a:r>
              <a:rPr lang="en-US" sz="3700" b="0" dirty="0"/>
              <a:t>: 1fr 1fr 1fr; </a:t>
            </a:r>
          </a:p>
          <a:p>
            <a:pPr lvl="1"/>
            <a:r>
              <a:rPr lang="en-US" sz="3700" b="0" dirty="0">
                <a:solidFill>
                  <a:srgbClr val="FF0000"/>
                </a:solidFill>
              </a:rPr>
              <a:t>grid-template-columns</a:t>
            </a:r>
            <a:r>
              <a:rPr lang="en-US" sz="3700" b="0" dirty="0"/>
              <a:t>: 1fr 2fr 1fr; </a:t>
            </a:r>
          </a:p>
          <a:p>
            <a:pPr marL="0" indent="0">
              <a:buNone/>
            </a:pPr>
            <a:r>
              <a:rPr lang="en-US" b="0" dirty="0"/>
              <a:t>}</a:t>
            </a:r>
            <a:endParaRPr lang="en-US" dirty="0"/>
          </a:p>
        </p:txBody>
      </p:sp>
    </p:spTree>
    <p:extLst>
      <p:ext uri="{BB962C8B-B14F-4D97-AF65-F5344CB8AC3E}">
        <p14:creationId xmlns:p14="http://schemas.microsoft.com/office/powerpoint/2010/main" val="1696201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Basic properties of the items</a:t>
            </a:r>
          </a:p>
        </p:txBody>
      </p:sp>
      <p:sp>
        <p:nvSpPr>
          <p:cNvPr id="3" name="Content Placeholder 2"/>
          <p:cNvSpPr>
            <a:spLocks noGrp="1"/>
          </p:cNvSpPr>
          <p:nvPr>
            <p:ph idx="1"/>
          </p:nvPr>
        </p:nvSpPr>
        <p:spPr>
          <a:xfrm>
            <a:off x="367286" y="1192697"/>
            <a:ext cx="11633851" cy="4733318"/>
          </a:xfrm>
        </p:spPr>
        <p:txBody>
          <a:bodyPr>
            <a:normAutofit lnSpcReduction="10000"/>
          </a:bodyPr>
          <a:lstStyle/>
          <a:p>
            <a:r>
              <a:rPr lang="en-US" dirty="0"/>
              <a:t>grid-column-start</a:t>
            </a:r>
          </a:p>
          <a:p>
            <a:r>
              <a:rPr lang="en-US" dirty="0"/>
              <a:t>grid-column-end</a:t>
            </a:r>
          </a:p>
          <a:p>
            <a:r>
              <a:rPr lang="en-US" dirty="0"/>
              <a:t>grid-row-start</a:t>
            </a:r>
          </a:p>
          <a:p>
            <a:r>
              <a:rPr lang="en-US" dirty="0"/>
              <a:t>grid-row-end</a:t>
            </a:r>
          </a:p>
          <a:p>
            <a:endParaRPr lang="en-US" dirty="0"/>
          </a:p>
          <a:p>
            <a:r>
              <a:rPr lang="en-US" sz="2400" b="1" dirty="0">
                <a:solidFill>
                  <a:srgbClr val="FF6600"/>
                </a:solidFill>
              </a:rPr>
              <a:t>grid-**-start: &lt;number&gt; | &lt;name&gt; | span &lt;number&gt; | span &lt;name&gt; | auto;</a:t>
            </a:r>
          </a:p>
          <a:p>
            <a:r>
              <a:rPr lang="en-US" sz="2400" b="1" dirty="0">
                <a:solidFill>
                  <a:srgbClr val="FF6600"/>
                </a:solidFill>
              </a:rPr>
              <a:t>grid-**-end: &lt;number&gt; | &lt;name&gt; | span &lt;number&gt; | span &lt;name&gt; | auto;</a:t>
            </a:r>
          </a:p>
          <a:p>
            <a:r>
              <a:rPr lang="en-US" sz="2400" b="1" dirty="0">
                <a:solidFill>
                  <a:srgbClr val="FF6600"/>
                </a:solidFill>
              </a:rPr>
              <a:t>grid-column-end: -1;</a:t>
            </a:r>
          </a:p>
          <a:p>
            <a:endParaRPr lang="en-US" sz="2400" b="1" dirty="0">
              <a:solidFill>
                <a:srgbClr val="FF6600"/>
              </a:solidFill>
            </a:endParaRPr>
          </a:p>
          <a:p>
            <a:endParaRPr lang="en-US" sz="2400" b="1" dirty="0">
              <a:solidFill>
                <a:srgbClr val="FF6600"/>
              </a:solidFill>
            </a:endParaRPr>
          </a:p>
          <a:p>
            <a:endParaRPr lang="en-US" dirty="0"/>
          </a:p>
        </p:txBody>
      </p:sp>
    </p:spTree>
    <p:extLst>
      <p:ext uri="{BB962C8B-B14F-4D97-AF65-F5344CB8AC3E}">
        <p14:creationId xmlns:p14="http://schemas.microsoft.com/office/powerpoint/2010/main" val="2267343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conventions</a:t>
            </a:r>
          </a:p>
        </p:txBody>
      </p:sp>
      <p:sp>
        <p:nvSpPr>
          <p:cNvPr id="3" name="Content Placeholder 2"/>
          <p:cNvSpPr>
            <a:spLocks noGrp="1"/>
          </p:cNvSpPr>
          <p:nvPr>
            <p:ph idx="1"/>
          </p:nvPr>
        </p:nvSpPr>
        <p:spPr>
          <a:xfrm>
            <a:off x="452908" y="1192697"/>
            <a:ext cx="10900892" cy="4900132"/>
          </a:xfrm>
        </p:spPr>
        <p:txBody>
          <a:bodyPr>
            <a:normAutofit fontScale="92500" lnSpcReduction="10000"/>
          </a:bodyPr>
          <a:lstStyle/>
          <a:p>
            <a:r>
              <a:rPr lang="en-US" dirty="0"/>
              <a:t>grid-column and row-column combine start and end</a:t>
            </a:r>
          </a:p>
          <a:p>
            <a:pPr marL="0" indent="0">
              <a:buNone/>
            </a:pPr>
            <a:endParaRPr lang="en-US" dirty="0"/>
          </a:p>
          <a:p>
            <a:r>
              <a:rPr lang="en-US" dirty="0"/>
              <a:t>grid-column: </a:t>
            </a:r>
            <a:r>
              <a:rPr lang="en-US" dirty="0">
                <a:solidFill>
                  <a:srgbClr val="FF6600"/>
                </a:solidFill>
              </a:rPr>
              <a:t>&lt;start-line&gt; / &lt;end-line&gt;</a:t>
            </a:r>
            <a:r>
              <a:rPr lang="en-US" dirty="0"/>
              <a:t> | </a:t>
            </a:r>
          </a:p>
          <a:p>
            <a:pPr marL="0" indent="0">
              <a:buNone/>
            </a:pPr>
            <a:r>
              <a:rPr lang="en-US" dirty="0"/>
              <a:t>			</a:t>
            </a:r>
            <a:r>
              <a:rPr lang="en-US" dirty="0">
                <a:solidFill>
                  <a:srgbClr val="FF6600"/>
                </a:solidFill>
              </a:rPr>
              <a:t> &lt;start-line&gt; / span &lt;value&gt;</a:t>
            </a:r>
          </a:p>
          <a:p>
            <a:pPr marL="0" indent="0">
              <a:buNone/>
            </a:pPr>
            <a:endParaRPr lang="en-US" dirty="0">
              <a:solidFill>
                <a:srgbClr val="FF6600"/>
              </a:solidFill>
            </a:endParaRPr>
          </a:p>
          <a:p>
            <a:pPr marL="0" indent="0">
              <a:buNone/>
            </a:pPr>
            <a:endParaRPr lang="en-US" dirty="0">
              <a:solidFill>
                <a:srgbClr val="FF6600"/>
              </a:solidFill>
            </a:endParaRPr>
          </a:p>
          <a:p>
            <a:pPr marL="0" indent="0">
              <a:buNone/>
            </a:pPr>
            <a:r>
              <a:rPr lang="en-US" dirty="0"/>
              <a:t>Example:</a:t>
            </a:r>
            <a:r>
              <a:rPr lang="en-US" dirty="0">
                <a:solidFill>
                  <a:srgbClr val="FF6600"/>
                </a:solidFill>
              </a:rPr>
              <a:t> </a:t>
            </a:r>
            <a:r>
              <a:rPr lang="en-US" dirty="0">
                <a:hlinkClick r:id="rId2"/>
              </a:rPr>
              <a:t>https://</a:t>
            </a:r>
            <a:r>
              <a:rPr lang="en-US" dirty="0" err="1">
                <a:hlinkClick r:id="rId2"/>
              </a:rPr>
              <a:t>codepen.io</a:t>
            </a:r>
            <a:r>
              <a:rPr lang="en-US" dirty="0">
                <a:hlinkClick r:id="rId2"/>
              </a:rPr>
              <a:t>/</a:t>
            </a:r>
            <a:r>
              <a:rPr lang="en-US" dirty="0" err="1">
                <a:hlinkClick r:id="rId2"/>
              </a:rPr>
              <a:t>ColleenEMc</a:t>
            </a:r>
            <a:r>
              <a:rPr lang="en-US" dirty="0">
                <a:hlinkClick r:id="rId2"/>
              </a:rPr>
              <a:t>/pen/a0f16d2addb606d09659c30b97f0c311</a:t>
            </a:r>
            <a:endParaRPr lang="en-US" dirty="0"/>
          </a:p>
          <a:p>
            <a:pPr marL="0" indent="0">
              <a:buNone/>
            </a:pPr>
            <a:endParaRPr lang="en-US" dirty="0">
              <a:solidFill>
                <a:srgbClr val="FF6600"/>
              </a:solidFill>
            </a:endParaRPr>
          </a:p>
        </p:txBody>
      </p:sp>
    </p:spTree>
    <p:extLst>
      <p:ext uri="{BB962C8B-B14F-4D97-AF65-F5344CB8AC3E}">
        <p14:creationId xmlns:p14="http://schemas.microsoft.com/office/powerpoint/2010/main" val="2832402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E5F30-EE83-AC44-BE06-C1CB892744B2}"/>
              </a:ext>
            </a:extLst>
          </p:cNvPr>
          <p:cNvSpPr>
            <a:spLocks noGrp="1"/>
          </p:cNvSpPr>
          <p:nvPr>
            <p:ph type="title"/>
          </p:nvPr>
        </p:nvSpPr>
        <p:spPr/>
        <p:txBody>
          <a:bodyPr/>
          <a:lstStyle/>
          <a:p>
            <a:r>
              <a:rPr lang="en-US" dirty="0"/>
              <a:t>More Properties for the Parent</a:t>
            </a:r>
          </a:p>
        </p:txBody>
      </p:sp>
      <p:sp>
        <p:nvSpPr>
          <p:cNvPr id="3" name="Content Placeholder 2">
            <a:extLst>
              <a:ext uri="{FF2B5EF4-FFF2-40B4-BE49-F238E27FC236}">
                <a16:creationId xmlns:a16="http://schemas.microsoft.com/office/drawing/2014/main" id="{77575C63-95F7-B042-817B-65D6358371A3}"/>
              </a:ext>
            </a:extLst>
          </p:cNvPr>
          <p:cNvSpPr>
            <a:spLocks noGrp="1"/>
          </p:cNvSpPr>
          <p:nvPr>
            <p:ph idx="1"/>
          </p:nvPr>
        </p:nvSpPr>
        <p:spPr>
          <a:xfrm>
            <a:off x="474133" y="1287360"/>
            <a:ext cx="11243733" cy="4746872"/>
          </a:xfrm>
        </p:spPr>
        <p:txBody>
          <a:bodyPr numCol="2" spcCol="274320">
            <a:normAutofit fontScale="85000" lnSpcReduction="20000"/>
          </a:bodyPr>
          <a:lstStyle/>
          <a:p>
            <a:r>
              <a:rPr lang="en-US" b="0" dirty="0">
                <a:solidFill>
                  <a:schemeClr val="tx1">
                    <a:lumMod val="85000"/>
                    <a:lumOff val="15000"/>
                  </a:schemeClr>
                </a:solidFill>
                <a:hlinkClick r:id="rId2">
                  <a:extLst>
                    <a:ext uri="{A12FA001-AC4F-418D-AE19-62706E023703}">
                      <ahyp:hlinkClr xmlns:ahyp="http://schemas.microsoft.com/office/drawing/2018/hyperlinkcolor" val="tx"/>
                    </a:ext>
                  </a:extLst>
                </a:hlinkClick>
              </a:rPr>
              <a:t>display</a:t>
            </a:r>
            <a:endParaRPr lang="en-US" b="0" dirty="0">
              <a:solidFill>
                <a:schemeClr val="tx1">
                  <a:lumMod val="85000"/>
                  <a:lumOff val="15000"/>
                </a:schemeClr>
              </a:solidFill>
            </a:endParaRPr>
          </a:p>
          <a:p>
            <a:r>
              <a:rPr lang="en-US" b="0" dirty="0">
                <a:solidFill>
                  <a:schemeClr val="tx1">
                    <a:lumMod val="85000"/>
                    <a:lumOff val="15000"/>
                  </a:schemeClr>
                </a:solidFill>
                <a:hlinkClick r:id="rId3">
                  <a:extLst>
                    <a:ext uri="{A12FA001-AC4F-418D-AE19-62706E023703}">
                      <ahyp:hlinkClr xmlns:ahyp="http://schemas.microsoft.com/office/drawing/2018/hyperlinkcolor" val="tx"/>
                    </a:ext>
                  </a:extLst>
                </a:hlinkClick>
              </a:rPr>
              <a:t>grid-template-columns</a:t>
            </a:r>
            <a:endParaRPr lang="en-US" b="0" dirty="0">
              <a:solidFill>
                <a:schemeClr val="tx1">
                  <a:lumMod val="85000"/>
                  <a:lumOff val="15000"/>
                </a:schemeClr>
              </a:solidFill>
            </a:endParaRPr>
          </a:p>
          <a:p>
            <a:r>
              <a:rPr lang="en-US" b="0" dirty="0">
                <a:solidFill>
                  <a:schemeClr val="tx1">
                    <a:lumMod val="85000"/>
                    <a:lumOff val="15000"/>
                  </a:schemeClr>
                </a:solidFill>
                <a:hlinkClick r:id="rId3">
                  <a:extLst>
                    <a:ext uri="{A12FA001-AC4F-418D-AE19-62706E023703}">
                      <ahyp:hlinkClr xmlns:ahyp="http://schemas.microsoft.com/office/drawing/2018/hyperlinkcolor" val="tx"/>
                    </a:ext>
                  </a:extLst>
                </a:hlinkClick>
              </a:rPr>
              <a:t>grid-template-rows</a:t>
            </a:r>
            <a:endParaRPr lang="en-US" b="0" dirty="0">
              <a:solidFill>
                <a:schemeClr val="tx1">
                  <a:lumMod val="85000"/>
                  <a:lumOff val="15000"/>
                </a:schemeClr>
              </a:solidFill>
            </a:endParaRPr>
          </a:p>
          <a:p>
            <a:r>
              <a:rPr lang="en-US" b="0" dirty="0">
                <a:solidFill>
                  <a:schemeClr val="tx1">
                    <a:lumMod val="85000"/>
                    <a:lumOff val="15000"/>
                  </a:schemeClr>
                </a:solidFill>
                <a:hlinkClick r:id="rId4">
                  <a:extLst>
                    <a:ext uri="{A12FA001-AC4F-418D-AE19-62706E023703}">
                      <ahyp:hlinkClr xmlns:ahyp="http://schemas.microsoft.com/office/drawing/2018/hyperlinkcolor" val="tx"/>
                    </a:ext>
                  </a:extLst>
                </a:hlinkClick>
              </a:rPr>
              <a:t>grid-template-areas</a:t>
            </a:r>
            <a:endParaRPr lang="en-US" b="0" dirty="0">
              <a:solidFill>
                <a:schemeClr val="tx1">
                  <a:lumMod val="85000"/>
                  <a:lumOff val="15000"/>
                </a:schemeClr>
              </a:solidFill>
            </a:endParaRPr>
          </a:p>
          <a:p>
            <a:r>
              <a:rPr lang="en-US" b="0" dirty="0">
                <a:solidFill>
                  <a:schemeClr val="tx1">
                    <a:lumMod val="85000"/>
                    <a:lumOff val="15000"/>
                  </a:schemeClr>
                </a:solidFill>
                <a:hlinkClick r:id="rId5">
                  <a:extLst>
                    <a:ext uri="{A12FA001-AC4F-418D-AE19-62706E023703}">
                      <ahyp:hlinkClr xmlns:ahyp="http://schemas.microsoft.com/office/drawing/2018/hyperlinkcolor" val="tx"/>
                    </a:ext>
                  </a:extLst>
                </a:hlinkClick>
              </a:rPr>
              <a:t>grid-template</a:t>
            </a:r>
            <a:endParaRPr lang="en-US" b="0" dirty="0">
              <a:solidFill>
                <a:schemeClr val="tx1">
                  <a:lumMod val="85000"/>
                  <a:lumOff val="15000"/>
                </a:schemeClr>
              </a:solidFill>
            </a:endParaRPr>
          </a:p>
          <a:p>
            <a:r>
              <a:rPr lang="en-US" b="0" dirty="0">
                <a:solidFill>
                  <a:schemeClr val="tx1">
                    <a:lumMod val="85000"/>
                    <a:lumOff val="15000"/>
                  </a:schemeClr>
                </a:solidFill>
                <a:hlinkClick r:id="rId6">
                  <a:extLst>
                    <a:ext uri="{A12FA001-AC4F-418D-AE19-62706E023703}">
                      <ahyp:hlinkClr xmlns:ahyp="http://schemas.microsoft.com/office/drawing/2018/hyperlinkcolor" val="tx"/>
                    </a:ext>
                  </a:extLst>
                </a:hlinkClick>
              </a:rPr>
              <a:t>grid-column-gap</a:t>
            </a:r>
            <a:endParaRPr lang="en-US" b="0" dirty="0">
              <a:solidFill>
                <a:schemeClr val="tx1">
                  <a:lumMod val="85000"/>
                  <a:lumOff val="15000"/>
                </a:schemeClr>
              </a:solidFill>
            </a:endParaRPr>
          </a:p>
          <a:p>
            <a:r>
              <a:rPr lang="en-US" b="0" dirty="0">
                <a:solidFill>
                  <a:schemeClr val="tx1">
                    <a:lumMod val="85000"/>
                    <a:lumOff val="15000"/>
                  </a:schemeClr>
                </a:solidFill>
                <a:hlinkClick r:id="rId6">
                  <a:extLst>
                    <a:ext uri="{A12FA001-AC4F-418D-AE19-62706E023703}">
                      <ahyp:hlinkClr xmlns:ahyp="http://schemas.microsoft.com/office/drawing/2018/hyperlinkcolor" val="tx"/>
                    </a:ext>
                  </a:extLst>
                </a:hlinkClick>
              </a:rPr>
              <a:t>grid-row-gap</a:t>
            </a:r>
            <a:endParaRPr lang="en-US" b="0" dirty="0">
              <a:solidFill>
                <a:schemeClr val="tx1">
                  <a:lumMod val="85000"/>
                  <a:lumOff val="15000"/>
                </a:schemeClr>
              </a:solidFill>
            </a:endParaRPr>
          </a:p>
          <a:p>
            <a:r>
              <a:rPr lang="en-US" b="0" dirty="0">
                <a:solidFill>
                  <a:schemeClr val="tx1">
                    <a:lumMod val="85000"/>
                    <a:lumOff val="15000"/>
                  </a:schemeClr>
                </a:solidFill>
                <a:hlinkClick r:id="rId7">
                  <a:extLst>
                    <a:ext uri="{A12FA001-AC4F-418D-AE19-62706E023703}">
                      <ahyp:hlinkClr xmlns:ahyp="http://schemas.microsoft.com/office/drawing/2018/hyperlinkcolor" val="tx"/>
                    </a:ext>
                  </a:extLst>
                </a:hlinkClick>
              </a:rPr>
              <a:t>grid-gap</a:t>
            </a:r>
            <a:endParaRPr lang="en-US" b="0" dirty="0">
              <a:solidFill>
                <a:schemeClr val="tx1">
                  <a:lumMod val="85000"/>
                  <a:lumOff val="15000"/>
                </a:schemeClr>
              </a:solidFill>
            </a:endParaRPr>
          </a:p>
          <a:p>
            <a:r>
              <a:rPr lang="en-US" b="0" dirty="0">
                <a:solidFill>
                  <a:schemeClr val="tx1">
                    <a:lumMod val="85000"/>
                    <a:lumOff val="15000"/>
                  </a:schemeClr>
                </a:solidFill>
                <a:hlinkClick r:id="rId8">
                  <a:extLst>
                    <a:ext uri="{A12FA001-AC4F-418D-AE19-62706E023703}">
                      <ahyp:hlinkClr xmlns:ahyp="http://schemas.microsoft.com/office/drawing/2018/hyperlinkcolor" val="tx"/>
                    </a:ext>
                  </a:extLst>
                </a:hlinkClick>
              </a:rPr>
              <a:t>justify-items</a:t>
            </a:r>
            <a:endParaRPr lang="en-US" b="0" dirty="0">
              <a:solidFill>
                <a:schemeClr val="tx1">
                  <a:lumMod val="85000"/>
                  <a:lumOff val="15000"/>
                </a:schemeClr>
              </a:solidFill>
            </a:endParaRPr>
          </a:p>
          <a:p>
            <a:r>
              <a:rPr lang="en-US" b="0" dirty="0">
                <a:solidFill>
                  <a:schemeClr val="tx1">
                    <a:lumMod val="85000"/>
                    <a:lumOff val="15000"/>
                  </a:schemeClr>
                </a:solidFill>
                <a:hlinkClick r:id="rId9">
                  <a:extLst>
                    <a:ext uri="{A12FA001-AC4F-418D-AE19-62706E023703}">
                      <ahyp:hlinkClr xmlns:ahyp="http://schemas.microsoft.com/office/drawing/2018/hyperlinkcolor" val="tx"/>
                    </a:ext>
                  </a:extLst>
                </a:hlinkClick>
              </a:rPr>
              <a:t>align-items</a:t>
            </a:r>
            <a:endParaRPr lang="en-US" b="0" dirty="0">
              <a:solidFill>
                <a:schemeClr val="tx1">
                  <a:lumMod val="85000"/>
                  <a:lumOff val="15000"/>
                </a:schemeClr>
              </a:solidFill>
            </a:endParaRPr>
          </a:p>
          <a:p>
            <a:r>
              <a:rPr lang="en-US" b="0" dirty="0">
                <a:solidFill>
                  <a:schemeClr val="tx1">
                    <a:lumMod val="85000"/>
                    <a:lumOff val="15000"/>
                  </a:schemeClr>
                </a:solidFill>
                <a:hlinkClick r:id="rId10">
                  <a:extLst>
                    <a:ext uri="{A12FA001-AC4F-418D-AE19-62706E023703}">
                      <ahyp:hlinkClr xmlns:ahyp="http://schemas.microsoft.com/office/drawing/2018/hyperlinkcolor" val="tx"/>
                    </a:ext>
                  </a:extLst>
                </a:hlinkClick>
              </a:rPr>
              <a:t>place-items</a:t>
            </a:r>
            <a:endParaRPr lang="en-US" b="0" dirty="0">
              <a:solidFill>
                <a:schemeClr val="tx1">
                  <a:lumMod val="85000"/>
                  <a:lumOff val="15000"/>
                </a:schemeClr>
              </a:solidFill>
            </a:endParaRPr>
          </a:p>
          <a:p>
            <a:r>
              <a:rPr lang="en-US" b="0" dirty="0">
                <a:solidFill>
                  <a:schemeClr val="tx1">
                    <a:lumMod val="85000"/>
                    <a:lumOff val="15000"/>
                  </a:schemeClr>
                </a:solidFill>
                <a:hlinkClick r:id="rId11">
                  <a:extLst>
                    <a:ext uri="{A12FA001-AC4F-418D-AE19-62706E023703}">
                      <ahyp:hlinkClr xmlns:ahyp="http://schemas.microsoft.com/office/drawing/2018/hyperlinkcolor" val="tx"/>
                    </a:ext>
                  </a:extLst>
                </a:hlinkClick>
              </a:rPr>
              <a:t>justify-content</a:t>
            </a:r>
            <a:endParaRPr lang="en-US" b="0" dirty="0">
              <a:solidFill>
                <a:schemeClr val="tx1">
                  <a:lumMod val="85000"/>
                  <a:lumOff val="15000"/>
                </a:schemeClr>
              </a:solidFill>
            </a:endParaRPr>
          </a:p>
          <a:p>
            <a:r>
              <a:rPr lang="en-US" b="0" dirty="0">
                <a:solidFill>
                  <a:schemeClr val="tx1">
                    <a:lumMod val="85000"/>
                    <a:lumOff val="15000"/>
                  </a:schemeClr>
                </a:solidFill>
                <a:hlinkClick r:id="rId12">
                  <a:extLst>
                    <a:ext uri="{A12FA001-AC4F-418D-AE19-62706E023703}">
                      <ahyp:hlinkClr xmlns:ahyp="http://schemas.microsoft.com/office/drawing/2018/hyperlinkcolor" val="tx"/>
                    </a:ext>
                  </a:extLst>
                </a:hlinkClick>
              </a:rPr>
              <a:t>align-content</a:t>
            </a:r>
            <a:endParaRPr lang="en-US" b="0" dirty="0">
              <a:solidFill>
                <a:schemeClr val="tx1">
                  <a:lumMod val="85000"/>
                  <a:lumOff val="15000"/>
                </a:schemeClr>
              </a:solidFill>
            </a:endParaRPr>
          </a:p>
          <a:p>
            <a:r>
              <a:rPr lang="en-US" b="0" dirty="0">
                <a:solidFill>
                  <a:schemeClr val="tx1">
                    <a:lumMod val="85000"/>
                    <a:lumOff val="15000"/>
                  </a:schemeClr>
                </a:solidFill>
                <a:hlinkClick r:id="rId13">
                  <a:extLst>
                    <a:ext uri="{A12FA001-AC4F-418D-AE19-62706E023703}">
                      <ahyp:hlinkClr xmlns:ahyp="http://schemas.microsoft.com/office/drawing/2018/hyperlinkcolor" val="tx"/>
                    </a:ext>
                  </a:extLst>
                </a:hlinkClick>
              </a:rPr>
              <a:t>place-content</a:t>
            </a:r>
            <a:endParaRPr lang="en-US" b="0" dirty="0">
              <a:solidFill>
                <a:schemeClr val="tx1">
                  <a:lumMod val="85000"/>
                  <a:lumOff val="15000"/>
                </a:schemeClr>
              </a:solidFill>
            </a:endParaRPr>
          </a:p>
          <a:p>
            <a:r>
              <a:rPr lang="en-US" b="0" dirty="0">
                <a:solidFill>
                  <a:schemeClr val="tx1">
                    <a:lumMod val="85000"/>
                    <a:lumOff val="15000"/>
                  </a:schemeClr>
                </a:solidFill>
                <a:hlinkClick r:id="rId14">
                  <a:extLst>
                    <a:ext uri="{A12FA001-AC4F-418D-AE19-62706E023703}">
                      <ahyp:hlinkClr xmlns:ahyp="http://schemas.microsoft.com/office/drawing/2018/hyperlinkcolor" val="tx"/>
                    </a:ext>
                  </a:extLst>
                </a:hlinkClick>
              </a:rPr>
              <a:t>grid-auto-columns</a:t>
            </a:r>
            <a:endParaRPr lang="en-US" b="0" dirty="0">
              <a:solidFill>
                <a:schemeClr val="tx1">
                  <a:lumMod val="85000"/>
                  <a:lumOff val="15000"/>
                </a:schemeClr>
              </a:solidFill>
            </a:endParaRPr>
          </a:p>
          <a:p>
            <a:r>
              <a:rPr lang="en-US" b="0" dirty="0">
                <a:solidFill>
                  <a:schemeClr val="tx1">
                    <a:lumMod val="85000"/>
                    <a:lumOff val="15000"/>
                  </a:schemeClr>
                </a:solidFill>
                <a:hlinkClick r:id="rId14">
                  <a:extLst>
                    <a:ext uri="{A12FA001-AC4F-418D-AE19-62706E023703}">
                      <ahyp:hlinkClr xmlns:ahyp="http://schemas.microsoft.com/office/drawing/2018/hyperlinkcolor" val="tx"/>
                    </a:ext>
                  </a:extLst>
                </a:hlinkClick>
              </a:rPr>
              <a:t>grid-auto-rows</a:t>
            </a:r>
            <a:endParaRPr lang="en-US" b="0" dirty="0">
              <a:solidFill>
                <a:schemeClr val="tx1">
                  <a:lumMod val="85000"/>
                  <a:lumOff val="15000"/>
                </a:schemeClr>
              </a:solidFill>
            </a:endParaRPr>
          </a:p>
          <a:p>
            <a:r>
              <a:rPr lang="en-US" b="0" dirty="0">
                <a:solidFill>
                  <a:schemeClr val="tx1">
                    <a:lumMod val="85000"/>
                    <a:lumOff val="15000"/>
                  </a:schemeClr>
                </a:solidFill>
                <a:hlinkClick r:id="rId15">
                  <a:extLst>
                    <a:ext uri="{A12FA001-AC4F-418D-AE19-62706E023703}">
                      <ahyp:hlinkClr xmlns:ahyp="http://schemas.microsoft.com/office/drawing/2018/hyperlinkcolor" val="tx"/>
                    </a:ext>
                  </a:extLst>
                </a:hlinkClick>
              </a:rPr>
              <a:t>grid-auto-flow</a:t>
            </a:r>
            <a:endParaRPr lang="en-US" b="0" dirty="0">
              <a:solidFill>
                <a:schemeClr val="tx1">
                  <a:lumMod val="85000"/>
                  <a:lumOff val="15000"/>
                </a:schemeClr>
              </a:solidFill>
            </a:endParaRPr>
          </a:p>
          <a:p>
            <a:r>
              <a:rPr lang="en-US" b="0" dirty="0">
                <a:solidFill>
                  <a:schemeClr val="tx1">
                    <a:lumMod val="85000"/>
                    <a:lumOff val="15000"/>
                  </a:schemeClr>
                </a:solidFill>
                <a:hlinkClick r:id="rId16">
                  <a:extLst>
                    <a:ext uri="{A12FA001-AC4F-418D-AE19-62706E023703}">
                      <ahyp:hlinkClr xmlns:ahyp="http://schemas.microsoft.com/office/drawing/2018/hyperlinkcolor" val="tx"/>
                    </a:ext>
                  </a:extLst>
                </a:hlinkClick>
              </a:rPr>
              <a:t>grid</a:t>
            </a:r>
            <a:endParaRPr lang="en-US" b="0" dirty="0">
              <a:solidFill>
                <a:schemeClr val="tx1">
                  <a:lumMod val="85000"/>
                  <a:lumOff val="15000"/>
                </a:schemeClr>
              </a:solidFill>
            </a:endParaRPr>
          </a:p>
          <a:p>
            <a:endParaRPr lang="en-US" dirty="0">
              <a:solidFill>
                <a:schemeClr val="tx1">
                  <a:lumMod val="85000"/>
                  <a:lumOff val="15000"/>
                </a:schemeClr>
              </a:solidFill>
            </a:endParaRPr>
          </a:p>
        </p:txBody>
      </p:sp>
    </p:spTree>
    <p:extLst>
      <p:ext uri="{BB962C8B-B14F-4D97-AF65-F5344CB8AC3E}">
        <p14:creationId xmlns:p14="http://schemas.microsoft.com/office/powerpoint/2010/main" val="3365820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1536-CF61-3A44-8776-616EEEE55C6C}"/>
              </a:ext>
            </a:extLst>
          </p:cNvPr>
          <p:cNvSpPr>
            <a:spLocks noGrp="1"/>
          </p:cNvSpPr>
          <p:nvPr>
            <p:ph type="title"/>
          </p:nvPr>
        </p:nvSpPr>
        <p:spPr/>
        <p:txBody>
          <a:bodyPr/>
          <a:lstStyle/>
          <a:p>
            <a:r>
              <a:rPr lang="en-US" dirty="0"/>
              <a:t>More Properties for the child</a:t>
            </a:r>
          </a:p>
        </p:txBody>
      </p:sp>
      <p:sp>
        <p:nvSpPr>
          <p:cNvPr id="3" name="Content Placeholder 2">
            <a:extLst>
              <a:ext uri="{FF2B5EF4-FFF2-40B4-BE49-F238E27FC236}">
                <a16:creationId xmlns:a16="http://schemas.microsoft.com/office/drawing/2014/main" id="{29CF1E8A-BB45-A04B-8A75-534AA006F30B}"/>
              </a:ext>
            </a:extLst>
          </p:cNvPr>
          <p:cNvSpPr>
            <a:spLocks noGrp="1"/>
          </p:cNvSpPr>
          <p:nvPr>
            <p:ph idx="1"/>
          </p:nvPr>
        </p:nvSpPr>
        <p:spPr/>
        <p:txBody>
          <a:bodyPr numCol="2">
            <a:normAutofit/>
          </a:bodyPr>
          <a:lstStyle/>
          <a:p>
            <a:r>
              <a:rPr lang="en-US" b="0" dirty="0">
                <a:solidFill>
                  <a:schemeClr val="tx1">
                    <a:lumMod val="85000"/>
                    <a:lumOff val="15000"/>
                  </a:schemeClr>
                </a:solidFill>
                <a:hlinkClick r:id="rId2">
                  <a:extLst>
                    <a:ext uri="{A12FA001-AC4F-418D-AE19-62706E023703}">
                      <ahyp:hlinkClr xmlns:ahyp="http://schemas.microsoft.com/office/drawing/2018/hyperlinkcolor" val="tx"/>
                    </a:ext>
                  </a:extLst>
                </a:hlinkClick>
              </a:rPr>
              <a:t>grid-column-start</a:t>
            </a:r>
            <a:endParaRPr lang="en-US" b="0" dirty="0">
              <a:solidFill>
                <a:schemeClr val="tx1">
                  <a:lumMod val="85000"/>
                  <a:lumOff val="15000"/>
                </a:schemeClr>
              </a:solidFill>
            </a:endParaRPr>
          </a:p>
          <a:p>
            <a:r>
              <a:rPr lang="en-US" b="0" dirty="0">
                <a:solidFill>
                  <a:schemeClr val="tx1">
                    <a:lumMod val="85000"/>
                    <a:lumOff val="15000"/>
                  </a:schemeClr>
                </a:solidFill>
                <a:hlinkClick r:id="rId2">
                  <a:extLst>
                    <a:ext uri="{A12FA001-AC4F-418D-AE19-62706E023703}">
                      <ahyp:hlinkClr xmlns:ahyp="http://schemas.microsoft.com/office/drawing/2018/hyperlinkcolor" val="tx"/>
                    </a:ext>
                  </a:extLst>
                </a:hlinkClick>
              </a:rPr>
              <a:t>grid-column-end</a:t>
            </a:r>
            <a:endParaRPr lang="en-US" b="0" dirty="0">
              <a:solidFill>
                <a:schemeClr val="tx1">
                  <a:lumMod val="85000"/>
                  <a:lumOff val="15000"/>
                </a:schemeClr>
              </a:solidFill>
            </a:endParaRPr>
          </a:p>
          <a:p>
            <a:r>
              <a:rPr lang="en-US" b="0" dirty="0">
                <a:solidFill>
                  <a:schemeClr val="tx1">
                    <a:lumMod val="85000"/>
                    <a:lumOff val="15000"/>
                  </a:schemeClr>
                </a:solidFill>
                <a:hlinkClick r:id="rId2">
                  <a:extLst>
                    <a:ext uri="{A12FA001-AC4F-418D-AE19-62706E023703}">
                      <ahyp:hlinkClr xmlns:ahyp="http://schemas.microsoft.com/office/drawing/2018/hyperlinkcolor" val="tx"/>
                    </a:ext>
                  </a:extLst>
                </a:hlinkClick>
              </a:rPr>
              <a:t>grid-row-start</a:t>
            </a:r>
            <a:endParaRPr lang="en-US" b="0" dirty="0">
              <a:solidFill>
                <a:schemeClr val="tx1">
                  <a:lumMod val="85000"/>
                  <a:lumOff val="15000"/>
                </a:schemeClr>
              </a:solidFill>
            </a:endParaRPr>
          </a:p>
          <a:p>
            <a:r>
              <a:rPr lang="en-US" b="0" dirty="0">
                <a:solidFill>
                  <a:schemeClr val="tx1">
                    <a:lumMod val="85000"/>
                    <a:lumOff val="15000"/>
                  </a:schemeClr>
                </a:solidFill>
                <a:hlinkClick r:id="rId2">
                  <a:extLst>
                    <a:ext uri="{A12FA001-AC4F-418D-AE19-62706E023703}">
                      <ahyp:hlinkClr xmlns:ahyp="http://schemas.microsoft.com/office/drawing/2018/hyperlinkcolor" val="tx"/>
                    </a:ext>
                  </a:extLst>
                </a:hlinkClick>
              </a:rPr>
              <a:t>grid-row-end</a:t>
            </a:r>
            <a:endParaRPr lang="en-US" b="0" dirty="0">
              <a:solidFill>
                <a:schemeClr val="tx1">
                  <a:lumMod val="85000"/>
                  <a:lumOff val="15000"/>
                </a:schemeClr>
              </a:solidFill>
            </a:endParaRPr>
          </a:p>
          <a:p>
            <a:r>
              <a:rPr lang="en-US" b="0" dirty="0">
                <a:solidFill>
                  <a:schemeClr val="tx1">
                    <a:lumMod val="85000"/>
                    <a:lumOff val="15000"/>
                  </a:schemeClr>
                </a:solidFill>
                <a:hlinkClick r:id="rId3">
                  <a:extLst>
                    <a:ext uri="{A12FA001-AC4F-418D-AE19-62706E023703}">
                      <ahyp:hlinkClr xmlns:ahyp="http://schemas.microsoft.com/office/drawing/2018/hyperlinkcolor" val="tx"/>
                    </a:ext>
                  </a:extLst>
                </a:hlinkClick>
              </a:rPr>
              <a:t>grid-column</a:t>
            </a:r>
            <a:endParaRPr lang="en-US" b="0" dirty="0">
              <a:solidFill>
                <a:schemeClr val="tx1">
                  <a:lumMod val="85000"/>
                  <a:lumOff val="15000"/>
                </a:schemeClr>
              </a:solidFill>
            </a:endParaRPr>
          </a:p>
          <a:p>
            <a:r>
              <a:rPr lang="en-US" b="0" dirty="0">
                <a:solidFill>
                  <a:schemeClr val="tx1">
                    <a:lumMod val="85000"/>
                    <a:lumOff val="15000"/>
                  </a:schemeClr>
                </a:solidFill>
                <a:hlinkClick r:id="rId3">
                  <a:extLst>
                    <a:ext uri="{A12FA001-AC4F-418D-AE19-62706E023703}">
                      <ahyp:hlinkClr xmlns:ahyp="http://schemas.microsoft.com/office/drawing/2018/hyperlinkcolor" val="tx"/>
                    </a:ext>
                  </a:extLst>
                </a:hlinkClick>
              </a:rPr>
              <a:t>grid-row</a:t>
            </a:r>
            <a:endParaRPr lang="en-US" b="0" dirty="0">
              <a:solidFill>
                <a:schemeClr val="tx1">
                  <a:lumMod val="85000"/>
                  <a:lumOff val="15000"/>
                </a:schemeClr>
              </a:solidFill>
            </a:endParaRPr>
          </a:p>
          <a:p>
            <a:pPr marL="0" indent="0">
              <a:buNone/>
            </a:pPr>
            <a:endParaRPr lang="en-US" b="0" dirty="0">
              <a:solidFill>
                <a:schemeClr val="tx1">
                  <a:lumMod val="85000"/>
                  <a:lumOff val="15000"/>
                </a:schemeClr>
              </a:solidFill>
            </a:endParaRPr>
          </a:p>
          <a:p>
            <a:r>
              <a:rPr lang="en-US" b="0" dirty="0">
                <a:solidFill>
                  <a:schemeClr val="tx1">
                    <a:lumMod val="85000"/>
                    <a:lumOff val="15000"/>
                  </a:schemeClr>
                </a:solidFill>
                <a:hlinkClick r:id="rId4">
                  <a:extLst>
                    <a:ext uri="{A12FA001-AC4F-418D-AE19-62706E023703}">
                      <ahyp:hlinkClr xmlns:ahyp="http://schemas.microsoft.com/office/drawing/2018/hyperlinkcolor" val="tx"/>
                    </a:ext>
                  </a:extLst>
                </a:hlinkClick>
              </a:rPr>
              <a:t>grid-area</a:t>
            </a:r>
            <a:endParaRPr lang="en-US" b="0" dirty="0">
              <a:solidFill>
                <a:schemeClr val="tx1">
                  <a:lumMod val="85000"/>
                  <a:lumOff val="15000"/>
                </a:schemeClr>
              </a:solidFill>
            </a:endParaRPr>
          </a:p>
          <a:p>
            <a:r>
              <a:rPr lang="en-US" b="0" dirty="0">
                <a:solidFill>
                  <a:schemeClr val="tx1">
                    <a:lumMod val="85000"/>
                    <a:lumOff val="15000"/>
                  </a:schemeClr>
                </a:solidFill>
                <a:hlinkClick r:id="rId5">
                  <a:extLst>
                    <a:ext uri="{A12FA001-AC4F-418D-AE19-62706E023703}">
                      <ahyp:hlinkClr xmlns:ahyp="http://schemas.microsoft.com/office/drawing/2018/hyperlinkcolor" val="tx"/>
                    </a:ext>
                  </a:extLst>
                </a:hlinkClick>
              </a:rPr>
              <a:t>justify-self</a:t>
            </a:r>
            <a:endParaRPr lang="en-US" b="0" dirty="0">
              <a:solidFill>
                <a:schemeClr val="tx1">
                  <a:lumMod val="85000"/>
                  <a:lumOff val="15000"/>
                </a:schemeClr>
              </a:solidFill>
            </a:endParaRPr>
          </a:p>
          <a:p>
            <a:r>
              <a:rPr lang="en-US" b="0" dirty="0">
                <a:solidFill>
                  <a:schemeClr val="tx1">
                    <a:lumMod val="85000"/>
                    <a:lumOff val="15000"/>
                  </a:schemeClr>
                </a:solidFill>
                <a:hlinkClick r:id="rId6">
                  <a:extLst>
                    <a:ext uri="{A12FA001-AC4F-418D-AE19-62706E023703}">
                      <ahyp:hlinkClr xmlns:ahyp="http://schemas.microsoft.com/office/drawing/2018/hyperlinkcolor" val="tx"/>
                    </a:ext>
                  </a:extLst>
                </a:hlinkClick>
              </a:rPr>
              <a:t>align-self</a:t>
            </a:r>
            <a:endParaRPr lang="en-US" b="0" dirty="0">
              <a:solidFill>
                <a:schemeClr val="tx1">
                  <a:lumMod val="85000"/>
                  <a:lumOff val="15000"/>
                </a:schemeClr>
              </a:solidFill>
            </a:endParaRPr>
          </a:p>
          <a:p>
            <a:r>
              <a:rPr lang="en-US" b="0" dirty="0">
                <a:solidFill>
                  <a:schemeClr val="tx1">
                    <a:lumMod val="85000"/>
                    <a:lumOff val="15000"/>
                  </a:schemeClr>
                </a:solidFill>
                <a:hlinkClick r:id="rId7">
                  <a:extLst>
                    <a:ext uri="{A12FA001-AC4F-418D-AE19-62706E023703}">
                      <ahyp:hlinkClr xmlns:ahyp="http://schemas.microsoft.com/office/drawing/2018/hyperlinkcolor" val="tx"/>
                    </a:ext>
                  </a:extLst>
                </a:hlinkClick>
              </a:rPr>
              <a:t>place-self</a:t>
            </a:r>
            <a:endParaRPr lang="en-US" b="0" dirty="0">
              <a:solidFill>
                <a:schemeClr val="tx1">
                  <a:lumMod val="85000"/>
                  <a:lumOff val="15000"/>
                </a:schemeClr>
              </a:solidFill>
            </a:endParaRPr>
          </a:p>
          <a:p>
            <a:endParaRPr lang="en-US" dirty="0">
              <a:solidFill>
                <a:schemeClr val="tx1">
                  <a:lumMod val="85000"/>
                  <a:lumOff val="15000"/>
                </a:schemeClr>
              </a:solidFill>
            </a:endParaRPr>
          </a:p>
        </p:txBody>
      </p:sp>
    </p:spTree>
    <p:extLst>
      <p:ext uri="{BB962C8B-B14F-4D97-AF65-F5344CB8AC3E}">
        <p14:creationId xmlns:p14="http://schemas.microsoft.com/office/powerpoint/2010/main" val="731165084"/>
      </p:ext>
    </p:extLst>
  </p:cSld>
  <p:clrMapOvr>
    <a:masterClrMapping/>
  </p:clrMapOvr>
</p:sld>
</file>

<file path=ppt/theme/theme1.xml><?xml version="1.0" encoding="utf-8"?>
<a:theme xmlns:a="http://schemas.openxmlformats.org/drawingml/2006/main" name="verdana-degrees1">
  <a:themeElements>
    <a:clrScheme name="verdana-degrees1">
      <a:dk1>
        <a:srgbClr val="000000"/>
      </a:dk1>
      <a:lt1>
        <a:srgbClr val="FFFFFF"/>
      </a:lt1>
      <a:dk2>
        <a:srgbClr val="44546A"/>
      </a:dk2>
      <a:lt2>
        <a:srgbClr val="E7E6E6"/>
      </a:lt2>
      <a:accent1>
        <a:srgbClr val="1769A5"/>
      </a:accent1>
      <a:accent2>
        <a:srgbClr val="DF6429"/>
      </a:accent2>
      <a:accent3>
        <a:srgbClr val="A5A5A5"/>
      </a:accent3>
      <a:accent4>
        <a:srgbClr val="FFC000"/>
      </a:accent4>
      <a:accent5>
        <a:srgbClr val="00AA9F"/>
      </a:accent5>
      <a:accent6>
        <a:srgbClr val="A9A525"/>
      </a:accent6>
      <a:hlink>
        <a:srgbClr val="0563DD"/>
      </a:hlink>
      <a:folHlink>
        <a:srgbClr val="954F9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MOOC" id="{B21FFC68-8400-F04E-896D-9DBD1848A2FD}" vid="{AA148F02-BF55-F34C-A36D-8228338D3FFC}"/>
    </a:ext>
  </a:extLst>
</a:theme>
</file>

<file path=docProps/app.xml><?xml version="1.0" encoding="utf-8"?>
<Properties xmlns="http://schemas.openxmlformats.org/officeDocument/2006/extended-properties" xmlns:vt="http://schemas.openxmlformats.org/officeDocument/2006/docPropsVTypes">
  <Template>verdana-degrees1</Template>
  <TotalTime>16580</TotalTime>
  <Words>434</Words>
  <Application>Microsoft Macintosh PowerPoint</Application>
  <PresentationFormat>Widescreen</PresentationFormat>
  <Paragraphs>103</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Black</vt:lpstr>
      <vt:lpstr>Calibri</vt:lpstr>
      <vt:lpstr>Verdana Regular</vt:lpstr>
      <vt:lpstr>verdana-degrees1</vt:lpstr>
      <vt:lpstr>Grid</vt:lpstr>
      <vt:lpstr>CSS Grid</vt:lpstr>
      <vt:lpstr>Getting Started with Grid</vt:lpstr>
      <vt:lpstr>Why and When should you use Grid?</vt:lpstr>
      <vt:lpstr>Basic Properties of the container</vt:lpstr>
      <vt:lpstr>Basic properties of the items</vt:lpstr>
      <vt:lpstr>More conventions</vt:lpstr>
      <vt:lpstr>More Properties for the Parent</vt:lpstr>
      <vt:lpstr>More Properties for the child</vt:lpstr>
      <vt:lpstr>Write the code!!</vt:lpstr>
      <vt:lpstr>Demos</vt:lpstr>
      <vt:lpstr>Acknowledgements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Grid</dc:title>
  <dc:creator>Colleen van Lent</dc:creator>
  <cp:lastModifiedBy>Colleen van Lent</cp:lastModifiedBy>
  <cp:revision>15</cp:revision>
  <dcterms:created xsi:type="dcterms:W3CDTF">2019-08-21T01:45:31Z</dcterms:created>
  <dcterms:modified xsi:type="dcterms:W3CDTF">2020-01-06T16:36:19Z</dcterms:modified>
</cp:coreProperties>
</file>